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79" r:id="rId2"/>
    <p:sldId id="380" r:id="rId3"/>
    <p:sldId id="381" r:id="rId4"/>
    <p:sldId id="390" r:id="rId5"/>
    <p:sldId id="391" r:id="rId6"/>
    <p:sldId id="389" r:id="rId7"/>
    <p:sldId id="377" r:id="rId8"/>
    <p:sldId id="387" r:id="rId9"/>
    <p:sldId id="388" r:id="rId10"/>
    <p:sldId id="369" r:id="rId11"/>
  </p:sldIdLst>
  <p:sldSz cx="12192000" cy="6858000"/>
  <p:notesSz cx="6888163" cy="100203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CFB"/>
    <a:srgbClr val="FFFDFE"/>
    <a:srgbClr val="3494BA"/>
    <a:srgbClr val="0066CC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434" autoAdjust="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76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6CB8F2A1-5D60-4B19-8E20-AACB93FFA265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EE0BEF3D-F068-4661-8372-C3D9A6470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7605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97E261DB-93A3-415B-850F-C7A76B971C9C}" type="datetimeFigureOut">
              <a:rPr lang="en-US" smtClean="0"/>
              <a:pPr/>
              <a:t>1/30/2023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AFB0159B-7E0E-47AE-9646-C1DC8E8AFE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101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29:notes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88144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29:notes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0716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29:notes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53257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f391192_09:notes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48081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9340D-7357-4530-9089-F6FDF7E27C07}" type="datetimeFigureOut">
              <a:rPr lang="id-ID" smtClean="0"/>
              <a:pPr/>
              <a:t>30/01/2023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57180-18B9-4D5E-9D85-3769B62ED7CA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36575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9340D-7357-4530-9089-F6FDF7E27C07}" type="datetimeFigureOut">
              <a:rPr lang="id-ID" smtClean="0"/>
              <a:pPr/>
              <a:t>30/01/2023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57180-18B9-4D5E-9D85-3769B62ED7CA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87639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9340D-7357-4530-9089-F6FDF7E27C07}" type="datetimeFigureOut">
              <a:rPr lang="id-ID" smtClean="0"/>
              <a:pPr/>
              <a:t>30/01/2023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57180-18B9-4D5E-9D85-3769B62ED7CA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23349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5455467" y="5264800"/>
            <a:ext cx="1281200" cy="15932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4"/>
          <p:cNvSpPr/>
          <p:nvPr/>
        </p:nvSpPr>
        <p:spPr>
          <a:xfrm rot="10800000">
            <a:off x="5455467" y="0"/>
            <a:ext cx="1281200" cy="15932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21" name="Google Shape;21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1922000" y="1593200"/>
            <a:ext cx="8348400" cy="3671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9585" lvl="0" indent="-55878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ed Hat Display"/>
              <a:buChar char="●"/>
              <a:defRPr sz="4000" b="1">
                <a:solidFill>
                  <a:schemeClr val="accent5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marL="1219170" lvl="1" indent="-558786" algn="ctr" rtl="0">
              <a:spcBef>
                <a:spcPts val="1067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ed Hat Display"/>
              <a:buChar char="○"/>
              <a:defRPr sz="4000" b="1">
                <a:solidFill>
                  <a:schemeClr val="accent5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marL="1828754" lvl="2" indent="-558786" algn="ctr" rtl="0">
              <a:spcBef>
                <a:spcPts val="1067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ed Hat Display"/>
              <a:buChar char="■"/>
              <a:defRPr sz="4000" b="1">
                <a:solidFill>
                  <a:schemeClr val="accent5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marL="2438339" lvl="3" indent="-558786" algn="ctr" rtl="0">
              <a:spcBef>
                <a:spcPts val="1067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ed Hat Display"/>
              <a:buChar char="●"/>
              <a:defRPr sz="4000" b="1">
                <a:solidFill>
                  <a:schemeClr val="accent5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marL="3047924" lvl="4" indent="-558786" algn="ctr" rtl="0">
              <a:spcBef>
                <a:spcPts val="1067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ed Hat Display"/>
              <a:buChar char="○"/>
              <a:defRPr sz="4000" b="1">
                <a:solidFill>
                  <a:schemeClr val="accent5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marL="3657509" lvl="5" indent="-558786" algn="ctr" rtl="0">
              <a:spcBef>
                <a:spcPts val="1067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ed Hat Display"/>
              <a:buChar char="■"/>
              <a:defRPr sz="4000" b="1">
                <a:solidFill>
                  <a:schemeClr val="accent5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marL="4267093" lvl="6" indent="-558786" algn="ctr" rtl="0">
              <a:spcBef>
                <a:spcPts val="1067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ed Hat Display"/>
              <a:buChar char="●"/>
              <a:defRPr sz="4000" b="1">
                <a:solidFill>
                  <a:schemeClr val="accent5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marL="4876678" lvl="7" indent="-558786" algn="ctr" rtl="0">
              <a:spcBef>
                <a:spcPts val="1067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ed Hat Display"/>
              <a:buChar char="○"/>
              <a:defRPr sz="4000" b="1">
                <a:solidFill>
                  <a:schemeClr val="accent5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marL="5486263" lvl="8" indent="-558786" algn="ctr" rtl="0">
              <a:spcBef>
                <a:spcPts val="1067"/>
              </a:spcBef>
              <a:spcAft>
                <a:spcPts val="1067"/>
              </a:spcAft>
              <a:buClr>
                <a:schemeClr val="accent5"/>
              </a:buClr>
              <a:buSzPts val="3000"/>
              <a:buFont typeface="Red Hat Display"/>
              <a:buChar char="■"/>
              <a:defRPr sz="4000" b="1">
                <a:solidFill>
                  <a:schemeClr val="accent5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/>
          <p:nvPr/>
        </p:nvSpPr>
        <p:spPr>
          <a:xfrm>
            <a:off x="4791200" y="540275"/>
            <a:ext cx="2609600" cy="8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chemeClr val="accent4"/>
                </a:solidFill>
              </a:rPr>
              <a:t>“</a:t>
            </a:r>
            <a:endParaRPr sz="12800">
              <a:solidFill>
                <a:schemeClr val="accent4"/>
              </a:solidFill>
            </a:endParaRPr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5455467" y="6290133"/>
            <a:ext cx="1281200" cy="568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algn="ctr"/>
            <a:fld id="{00000000-1234-1234-1234-123412341234}" type="slidenum">
              <a:rPr lang="en" smtClean="0"/>
              <a:pPr algn="ctr"/>
              <a:t>‹#›</a:t>
            </a:fld>
            <a:endParaRPr lang="en"/>
          </a:p>
        </p:txBody>
      </p:sp>
      <p:sp>
        <p:nvSpPr>
          <p:cNvPr id="25" name="Google Shape;25;p4"/>
          <p:cNvSpPr txBox="1"/>
          <p:nvPr/>
        </p:nvSpPr>
        <p:spPr>
          <a:xfrm>
            <a:off x="4791200" y="5200475"/>
            <a:ext cx="2609600" cy="8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chemeClr val="accent4"/>
                </a:solidFill>
              </a:rPr>
              <a:t>”</a:t>
            </a:r>
            <a:endParaRPr sz="1280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197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9340D-7357-4530-9089-F6FDF7E27C07}" type="datetimeFigureOut">
              <a:rPr lang="id-ID" smtClean="0"/>
              <a:pPr/>
              <a:t>30/01/2023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57180-18B9-4D5E-9D85-3769B62ED7CA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77512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9340D-7357-4530-9089-F6FDF7E27C07}" type="datetimeFigureOut">
              <a:rPr lang="id-ID" smtClean="0"/>
              <a:pPr/>
              <a:t>30/01/2023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57180-18B9-4D5E-9D85-3769B62ED7CA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72867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9340D-7357-4530-9089-F6FDF7E27C07}" type="datetimeFigureOut">
              <a:rPr lang="id-ID" smtClean="0"/>
              <a:pPr/>
              <a:t>30/01/2023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57180-18B9-4D5E-9D85-3769B62ED7CA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38567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9340D-7357-4530-9089-F6FDF7E27C07}" type="datetimeFigureOut">
              <a:rPr lang="id-ID" smtClean="0"/>
              <a:pPr/>
              <a:t>30/01/2023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57180-18B9-4D5E-9D85-3769B62ED7CA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28681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9340D-7357-4530-9089-F6FDF7E27C07}" type="datetimeFigureOut">
              <a:rPr lang="id-ID" smtClean="0"/>
              <a:pPr/>
              <a:t>30/01/2023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57180-18B9-4D5E-9D85-3769B62ED7CA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12210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9340D-7357-4530-9089-F6FDF7E27C07}" type="datetimeFigureOut">
              <a:rPr lang="id-ID" smtClean="0"/>
              <a:pPr/>
              <a:t>30/01/2023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57180-18B9-4D5E-9D85-3769B62ED7CA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89916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9340D-7357-4530-9089-F6FDF7E27C07}" type="datetimeFigureOut">
              <a:rPr lang="id-ID" smtClean="0"/>
              <a:pPr/>
              <a:t>30/01/2023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57180-18B9-4D5E-9D85-3769B62ED7CA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15428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9340D-7357-4530-9089-F6FDF7E27C07}" type="datetimeFigureOut">
              <a:rPr lang="id-ID" smtClean="0"/>
              <a:pPr/>
              <a:t>30/01/2023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57180-18B9-4D5E-9D85-3769B62ED7CA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49531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rgbClr val="D4E8C7"/>
            </a:gs>
            <a:gs pos="0">
              <a:schemeClr val="bg1"/>
            </a:gs>
            <a:gs pos="100000">
              <a:srgbClr val="92D050"/>
            </a:gs>
          </a:gsLst>
          <a:lin ang="18900044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9340D-7357-4530-9089-F6FDF7E27C07}" type="datetimeFigureOut">
              <a:rPr lang="id-ID" smtClean="0"/>
              <a:pPr/>
              <a:t>30/01/2023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57180-18B9-4D5E-9D85-3769B62ED7CA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26455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E-Kearifan%20Lokal.pptx" TargetMode="External"/><Relationship Id="rId5" Type="http://schemas.openxmlformats.org/officeDocument/2006/relationships/image" Target="../media/image4.png"/><Relationship Id="rId4" Type="http://schemas.openxmlformats.org/officeDocument/2006/relationships/hyperlink" Target="Bagan%20Pancasila.pptx" TargetMode="External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21" Type="http://schemas.openxmlformats.org/officeDocument/2006/relationships/image" Target="../media/image29.jpe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image" Target="../media/image10.png"/><Relationship Id="rId16" Type="http://schemas.openxmlformats.org/officeDocument/2006/relationships/image" Target="../media/image24.png"/><Relationship Id="rId20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jpe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42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12" Type="http://schemas.openxmlformats.org/officeDocument/2006/relationships/image" Target="../media/image41.png"/><Relationship Id="rId2" Type="http://schemas.openxmlformats.org/officeDocument/2006/relationships/image" Target="../media/image31.jpeg"/><Relationship Id="rId16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11" Type="http://schemas.openxmlformats.org/officeDocument/2006/relationships/image" Target="../media/image40.png"/><Relationship Id="rId5" Type="http://schemas.openxmlformats.org/officeDocument/2006/relationships/image" Target="../media/image34.jpeg"/><Relationship Id="rId15" Type="http://schemas.openxmlformats.org/officeDocument/2006/relationships/image" Target="../media/image44.pn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Relationship Id="rId14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Background Ppt Pendidikan Pancasila">
            <a:extLst>
              <a:ext uri="{FF2B5EF4-FFF2-40B4-BE49-F238E27FC236}">
                <a16:creationId xmlns="" xmlns:a16="http://schemas.microsoft.com/office/drawing/2014/main" id="{BC0A5052-6A63-421D-8B76-726BC28FC1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64" t="9091" r="3982"/>
          <a:stretch/>
        </p:blipFill>
        <p:spPr bwMode="auto">
          <a:xfrm>
            <a:off x="4030084" y="10"/>
            <a:ext cx="8668512" cy="6857990"/>
          </a:xfrm>
          <a:prstGeom prst="rect">
            <a:avLst/>
          </a:prstGeom>
          <a:noFill/>
          <a:effectLst>
            <a:softEdge rad="95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27" y="1376814"/>
            <a:ext cx="7246956" cy="3189236"/>
          </a:xfrm>
          <a:prstGeom prst="rect">
            <a:avLst/>
          </a:prstGeom>
        </p:spPr>
      </p:pic>
      <p:pic>
        <p:nvPicPr>
          <p:cNvPr id="7" name="Picture 34">
            <a:hlinkClick r:id="rId4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917" y="2465331"/>
            <a:ext cx="1598176" cy="159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332527" y="4535304"/>
            <a:ext cx="7615883" cy="888566"/>
            <a:chOff x="2280007" y="3964207"/>
            <a:chExt cx="7615883" cy="888566"/>
          </a:xfrm>
        </p:grpSpPr>
        <p:sp>
          <p:nvSpPr>
            <p:cNvPr id="5" name="Text Box 80">
              <a:hlinkClick r:id="rId6" action="ppaction://hlinkpres?slideindex=1&amp;slidetitle="/>
            </p:cNvPr>
            <p:cNvSpPr txBox="1">
              <a:spLocks/>
            </p:cNvSpPr>
            <p:nvPr/>
          </p:nvSpPr>
          <p:spPr bwMode="auto">
            <a:xfrm>
              <a:off x="2280007" y="4034052"/>
              <a:ext cx="1095376" cy="463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b" anchorCtr="0" compatLnSpc="1">
              <a:prstTxWarp prst="textNoShape">
                <a:avLst/>
              </a:prstTxWarp>
            </a:bodyPr>
            <a:lstStyle/>
            <a:p>
              <a:pPr algn="ctr" defTabSz="91445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d-ID" altLang="en-US" sz="1400" b="1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E-Kearifan Lokal</a:t>
              </a:r>
              <a:endParaRPr lang="id-ID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" name="Text Box 101"/>
            <p:cNvSpPr txBox="1">
              <a:spLocks/>
            </p:cNvSpPr>
            <p:nvPr/>
          </p:nvSpPr>
          <p:spPr bwMode="auto">
            <a:xfrm>
              <a:off x="8801350" y="4378341"/>
              <a:ext cx="1094540" cy="474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b" anchorCtr="0" compatLnSpc="1">
              <a:prstTxWarp prst="textNoShape">
                <a:avLst/>
              </a:prstTxWarp>
            </a:bodyPr>
            <a:lstStyle/>
            <a:p>
              <a:pPr defTabSz="91445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d-ID" altLang="en-US" sz="1100" b="1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34 Provinsi</a:t>
              </a:r>
              <a:endParaRPr lang="id-ID" altLang="en-US" sz="1200" dirty="0">
                <a:ea typeface="Times New Roman" panose="02020603050405020304" pitchFamily="18" charset="0"/>
              </a:endParaRPr>
            </a:p>
            <a:p>
              <a:pPr defTabSz="91445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d-ID" altLang="en-US" sz="1100" b="1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416 Kabupaten </a:t>
              </a:r>
              <a:endParaRPr lang="id-ID" altLang="en-US" sz="1200" dirty="0">
                <a:ea typeface="Times New Roman" panose="02020603050405020304" pitchFamily="18" charset="0"/>
              </a:endParaRPr>
            </a:p>
            <a:p>
              <a:pPr defTabSz="91445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d-ID" altLang="en-US" sz="1100" b="1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98 Kota</a:t>
              </a:r>
              <a:endParaRPr lang="id-ID" altLang="en-US" sz="1200" dirty="0">
                <a:ea typeface="Times New Roman" panose="02020603050405020304" pitchFamily="18" charset="0"/>
              </a:endParaRPr>
            </a:p>
            <a:p>
              <a:pPr defTabSz="91445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 dirty="0">
                <a:latin typeface="Arial" panose="020B0604020202020204" pitchFamily="34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3453081" y="3964207"/>
              <a:ext cx="5176877" cy="673100"/>
              <a:chOff x="1007671" y="3466985"/>
              <a:chExt cx="5176877" cy="673100"/>
            </a:xfrm>
          </p:grpSpPr>
          <p:pic>
            <p:nvPicPr>
              <p:cNvPr id="9" name="Picture 35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7671" y="3466985"/>
                <a:ext cx="3441700" cy="6665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36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3414"/>
              <a:stretch>
                <a:fillRect/>
              </a:stretch>
            </p:blipFill>
            <p:spPr bwMode="auto">
              <a:xfrm>
                <a:off x="3882673" y="3466985"/>
                <a:ext cx="2301875" cy="6731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11" name="TextBox 10"/>
          <p:cNvSpPr txBox="1"/>
          <p:nvPr/>
        </p:nvSpPr>
        <p:spPr>
          <a:xfrm>
            <a:off x="-516159" y="26294"/>
            <a:ext cx="909248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Membumikan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Pancasila</a:t>
            </a:r>
          </a:p>
          <a:p>
            <a:pPr algn="ctr"/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Kampung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Pancasila</a:t>
            </a:r>
          </a:p>
          <a:p>
            <a:pPr algn="ctr"/>
            <a:r>
              <a:rPr lang="en-US" sz="2400" dirty="0" smtClean="0"/>
              <a:t>(For School)</a:t>
            </a:r>
            <a:endParaRPr lang="en-US" sz="2400" dirty="0"/>
          </a:p>
        </p:txBody>
      </p:sp>
      <p:sp>
        <p:nvSpPr>
          <p:cNvPr id="12" name="Rectangle 11"/>
          <p:cNvSpPr/>
          <p:nvPr/>
        </p:nvSpPr>
        <p:spPr>
          <a:xfrm>
            <a:off x="3389496" y="5453596"/>
            <a:ext cx="6096000" cy="90024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>
                <a:latin typeface="Arial Black" panose="020B0A04020102020204" pitchFamily="34" charset="0"/>
              </a:rPr>
              <a:t>DAC </a:t>
            </a:r>
            <a:r>
              <a:rPr lang="en-US" sz="2400" b="1" dirty="0" smtClean="0">
                <a:latin typeface="Arial Black" panose="020B0A04020102020204" pitchFamily="34" charset="0"/>
              </a:rPr>
              <a:t>BOOK</a:t>
            </a:r>
          </a:p>
          <a:p>
            <a:r>
              <a:rPr lang="en-US" sz="1050" dirty="0" smtClean="0"/>
              <a:t>Digital Alumni &amp; Community Book</a:t>
            </a:r>
            <a:r>
              <a:rPr lang="en-US" sz="1050" dirty="0"/>
              <a:t/>
            </a:r>
            <a:br>
              <a:rPr lang="en-US" sz="1050" dirty="0"/>
            </a:br>
            <a:r>
              <a:rPr lang="en-US" b="1" dirty="0" smtClean="0">
                <a:latin typeface="Arial Black" panose="020B0A04020102020204" pitchFamily="34" charset="0"/>
              </a:rPr>
              <a:t>FOR </a:t>
            </a:r>
            <a:r>
              <a:rPr lang="en-US" b="1" dirty="0">
                <a:latin typeface="Arial Black" panose="020B0A04020102020204" pitchFamily="34" charset="0"/>
              </a:rPr>
              <a:t>ACADEMIC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495" y="5062858"/>
            <a:ext cx="1553927" cy="155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07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 txBox="1">
            <a:spLocks noGrp="1"/>
          </p:cNvSpPr>
          <p:nvPr>
            <p:ph type="body" idx="1"/>
          </p:nvPr>
        </p:nvSpPr>
        <p:spPr>
          <a:xfrm>
            <a:off x="2096171" y="1636743"/>
            <a:ext cx="8348400" cy="1367714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pPr marL="0" indent="0">
              <a:spcAft>
                <a:spcPts val="1067"/>
              </a:spcAft>
              <a:buNone/>
            </a:pPr>
            <a:r>
              <a:rPr lang="en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Terima Kasih</a:t>
            </a:r>
            <a:endParaRPr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22371" y="3004457"/>
            <a:ext cx="6096000" cy="14470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15468" indent="-288036" algn="ctr">
              <a:lnSpc>
                <a:spcPct val="80000"/>
              </a:lnSpc>
              <a:spcBef>
                <a:spcPts val="450"/>
              </a:spcBef>
              <a:buClr>
                <a:schemeClr val="accent1"/>
              </a:buClr>
              <a:buSzPct val="70000"/>
              <a:defRPr/>
            </a:pP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 ILMCI DIGITAL INTERNATIONAL</a:t>
            </a:r>
          </a:p>
          <a:p>
            <a:pPr marL="315468" indent="-288036" algn="ctr">
              <a:lnSpc>
                <a:spcPct val="80000"/>
              </a:lnSpc>
              <a:spcBef>
                <a:spcPts val="450"/>
              </a:spcBef>
              <a:buClr>
                <a:schemeClr val="accent1"/>
              </a:buClr>
              <a:buSzPct val="70000"/>
              <a:defRPr/>
            </a:pP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Jl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Raya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Kosambi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No. 168</a:t>
            </a:r>
            <a:r>
              <a:rPr lang="id-ID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  <a:p>
            <a:pPr marL="315468" indent="-288036" algn="ctr">
              <a:lnSpc>
                <a:spcPct val="80000"/>
              </a:lnSpc>
              <a:spcBef>
                <a:spcPts val="450"/>
              </a:spcBef>
              <a:buClr>
                <a:schemeClr val="accent1"/>
              </a:buClr>
              <a:buSzPct val="70000"/>
              <a:defRPr/>
            </a:pPr>
            <a:r>
              <a:rPr lang="id-ID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Jakarta 11750</a:t>
            </a:r>
          </a:p>
          <a:p>
            <a:pPr marL="315468" indent="-288036" algn="ctr">
              <a:lnSpc>
                <a:spcPct val="80000"/>
              </a:lnSpc>
              <a:spcBef>
                <a:spcPts val="450"/>
              </a:spcBef>
              <a:buClr>
                <a:schemeClr val="accent1"/>
              </a:buClr>
              <a:buSzPct val="70000"/>
              <a:defRPr/>
            </a:pPr>
            <a:r>
              <a:rPr lang="id-ID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T.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021-5453235/6</a:t>
            </a:r>
            <a:r>
              <a:rPr lang="id-ID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15468" indent="-288036" algn="ctr">
              <a:lnSpc>
                <a:spcPct val="80000"/>
              </a:lnSpc>
              <a:spcBef>
                <a:spcPts val="450"/>
              </a:spcBef>
              <a:buClr>
                <a:schemeClr val="accent1"/>
              </a:buClr>
              <a:buSzPct val="70000"/>
              <a:defRPr/>
            </a:pPr>
            <a:r>
              <a:rPr lang="id-ID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F.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021-5452986</a:t>
            </a:r>
            <a:endParaRPr lang="id-ID" sz="1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15468" indent="-288036" algn="ctr">
              <a:lnSpc>
                <a:spcPct val="80000"/>
              </a:lnSpc>
              <a:spcBef>
                <a:spcPts val="450"/>
              </a:spcBef>
              <a:buClr>
                <a:schemeClr val="accent1"/>
              </a:buClr>
              <a:buSzPct val="70000"/>
              <a:defRPr/>
            </a:pPr>
            <a:r>
              <a:rPr lang="id-ID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Instagram : ilmci_id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3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oup 59">
            <a:extLst>
              <a:ext uri="{FF2B5EF4-FFF2-40B4-BE49-F238E27FC236}">
                <a16:creationId xmlns:a16="http://schemas.microsoft.com/office/drawing/2014/main" xmlns="" id="{828A5161-06F1-46CF-8AD7-844680A59E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4601497"/>
            <a:ext cx="1014060" cy="2017580"/>
            <a:chOff x="0" y="4601497"/>
            <a:chExt cx="1014060" cy="2017580"/>
          </a:xfrm>
          <a:solidFill>
            <a:srgbClr val="FF0000">
              <a:alpha val="68000"/>
            </a:srgbClr>
          </a:solidFill>
        </p:grpSpPr>
        <p:sp>
          <p:nvSpPr>
            <p:cNvPr id="61" name="Isosceles Triangle 60">
              <a:extLst>
                <a:ext uri="{FF2B5EF4-FFF2-40B4-BE49-F238E27FC236}">
                  <a16:creationId xmlns:a16="http://schemas.microsoft.com/office/drawing/2014/main" xmlns="" id="{D3F51FEB-38FB-4F6C-9F7B-2F2AFAB6546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-501760" y="5103257"/>
              <a:ext cx="2017580" cy="101406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xmlns="" id="{1E547BA6-BAE0-43BB-A7CA-60F69CE252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2700000">
              <a:off x="427916" y="5728708"/>
              <a:ext cx="485578" cy="4855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4" name="Title 1">
            <a:extLst>
              <a:ext uri="{FF2B5EF4-FFF2-40B4-BE49-F238E27FC236}">
                <a16:creationId xmlns:a16="http://schemas.microsoft.com/office/drawing/2014/main" xmlns="" id="{8DD5C85F-C817-4BBE-B3FB-E6630BF46D9E}"/>
              </a:ext>
            </a:extLst>
          </p:cNvPr>
          <p:cNvSpPr txBox="1">
            <a:spLocks/>
          </p:cNvSpPr>
          <p:nvPr/>
        </p:nvSpPr>
        <p:spPr>
          <a:xfrm>
            <a:off x="208595" y="106479"/>
            <a:ext cx="10207413" cy="113573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LATAR BELAKANG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EF5726AA-9117-4910-80C4-333E05CEA5D9}"/>
              </a:ext>
            </a:extLst>
          </p:cNvPr>
          <p:cNvSpPr txBox="1"/>
          <p:nvPr/>
        </p:nvSpPr>
        <p:spPr>
          <a:xfrm>
            <a:off x="332468" y="1321553"/>
            <a:ext cx="8043920" cy="46606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/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705" y="704686"/>
            <a:ext cx="8665999" cy="5297524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endParaRPr lang="en-US" sz="1800" dirty="0"/>
          </a:p>
          <a:p>
            <a:pPr marL="400050" indent="-3429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1800" dirty="0" err="1"/>
              <a:t>Pemahaman</a:t>
            </a:r>
            <a:r>
              <a:rPr lang="en-US" sz="1800" dirty="0"/>
              <a:t> </a:t>
            </a:r>
            <a:r>
              <a:rPr lang="en-US" sz="1800" dirty="0" err="1"/>
              <a:t>Pancasila</a:t>
            </a:r>
            <a:r>
              <a:rPr lang="en-US" sz="1800" dirty="0"/>
              <a:t> </a:t>
            </a:r>
            <a:r>
              <a:rPr lang="en-US" sz="1800" dirty="0" err="1"/>
              <a:t>pada</a:t>
            </a:r>
            <a:r>
              <a:rPr lang="en-US" sz="1800" dirty="0"/>
              <a:t> </a:t>
            </a:r>
            <a:r>
              <a:rPr lang="en-US" sz="1800" dirty="0" err="1"/>
              <a:t>generasi</a:t>
            </a:r>
            <a:r>
              <a:rPr lang="en-US" sz="1800" dirty="0"/>
              <a:t> </a:t>
            </a:r>
            <a:r>
              <a:rPr lang="en-US" sz="1800" dirty="0" err="1"/>
              <a:t>muda</a:t>
            </a:r>
            <a:r>
              <a:rPr lang="en-US" sz="1800" dirty="0"/>
              <a:t> </a:t>
            </a:r>
            <a:r>
              <a:rPr lang="en-US" sz="1800" dirty="0" err="1"/>
              <a:t>semakin</a:t>
            </a:r>
            <a:r>
              <a:rPr lang="en-US" sz="1800" dirty="0"/>
              <a:t> </a:t>
            </a:r>
            <a:r>
              <a:rPr lang="en-US" sz="1800" dirty="0" err="1" smtClean="0"/>
              <a:t>terdegradasi</a:t>
            </a:r>
            <a:endParaRPr lang="en-US" sz="1800" dirty="0"/>
          </a:p>
          <a:p>
            <a:pPr marL="400050" indent="-3429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1800" dirty="0" err="1" smtClean="0"/>
              <a:t>Mencegah</a:t>
            </a:r>
            <a:r>
              <a:rPr lang="en-US" sz="1800" dirty="0" smtClean="0"/>
              <a:t> </a:t>
            </a:r>
            <a:r>
              <a:rPr lang="en-US" sz="1800" dirty="0" err="1" smtClean="0"/>
              <a:t>masuknya</a:t>
            </a:r>
            <a:r>
              <a:rPr lang="en-US" sz="1800" dirty="0" smtClean="0"/>
              <a:t> </a:t>
            </a:r>
            <a:r>
              <a:rPr lang="en-US" sz="1800" dirty="0" err="1" smtClean="0"/>
              <a:t>ancaman</a:t>
            </a:r>
            <a:r>
              <a:rPr lang="en-US" sz="1800" dirty="0" smtClean="0"/>
              <a:t> </a:t>
            </a:r>
            <a:r>
              <a:rPr lang="en-US" sz="1800" dirty="0" err="1" smtClean="0"/>
              <a:t>ideologi</a:t>
            </a:r>
            <a:r>
              <a:rPr lang="en-US" sz="1800" dirty="0" smtClean="0"/>
              <a:t> lain yang </a:t>
            </a:r>
            <a:r>
              <a:rPr lang="en-US" sz="1800" dirty="0" err="1" smtClean="0"/>
              <a:t>bersifat</a:t>
            </a:r>
            <a:r>
              <a:rPr lang="en-US" sz="1800" dirty="0" smtClean="0"/>
              <a:t> global </a:t>
            </a:r>
            <a:r>
              <a:rPr lang="en-US" sz="1800" dirty="0" err="1" smtClean="0"/>
              <a:t>seperti</a:t>
            </a:r>
            <a:r>
              <a:rPr lang="en-US" sz="1800" dirty="0" smtClean="0"/>
              <a:t> </a:t>
            </a:r>
            <a:r>
              <a:rPr lang="en-US" sz="1800" dirty="0" err="1" smtClean="0"/>
              <a:t>radikalisme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ideologi</a:t>
            </a:r>
            <a:r>
              <a:rPr lang="en-US" sz="1800" dirty="0" smtClean="0"/>
              <a:t> </a:t>
            </a:r>
            <a:r>
              <a:rPr lang="en-US" sz="1800" dirty="0" err="1" smtClean="0"/>
              <a:t>lainnya</a:t>
            </a:r>
            <a:r>
              <a:rPr lang="en-US" sz="1800" dirty="0" smtClean="0"/>
              <a:t>, yang </a:t>
            </a:r>
            <a:r>
              <a:rPr lang="en-US" sz="1800" dirty="0" err="1" smtClean="0"/>
              <a:t>tidak</a:t>
            </a:r>
            <a:r>
              <a:rPr lang="en-US" sz="1800" dirty="0" smtClean="0"/>
              <a:t> </a:t>
            </a:r>
            <a:r>
              <a:rPr lang="en-US" sz="1800" dirty="0" err="1" smtClean="0"/>
              <a:t>sesuai</a:t>
            </a:r>
            <a:r>
              <a:rPr lang="en-US" sz="1800" dirty="0" smtClean="0"/>
              <a:t> </a:t>
            </a:r>
            <a:r>
              <a:rPr lang="en-US" sz="1800" dirty="0" err="1" smtClean="0"/>
              <a:t>dengan</a:t>
            </a:r>
            <a:r>
              <a:rPr lang="en-US" sz="1800" dirty="0" smtClean="0"/>
              <a:t> </a:t>
            </a:r>
            <a:r>
              <a:rPr lang="en-US" sz="1800" dirty="0" err="1" smtClean="0"/>
              <a:t>karakter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budaya</a:t>
            </a:r>
            <a:r>
              <a:rPr lang="en-US" sz="1800" dirty="0" smtClean="0"/>
              <a:t> </a:t>
            </a:r>
            <a:r>
              <a:rPr lang="en-US" sz="1800" dirty="0" err="1" smtClean="0"/>
              <a:t>bangsa</a:t>
            </a:r>
            <a:endParaRPr lang="en-US" sz="1800" dirty="0" smtClean="0"/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1800" dirty="0" err="1" smtClean="0"/>
              <a:t>Perkembangan</a:t>
            </a:r>
            <a:r>
              <a:rPr lang="en-US" sz="1800" dirty="0" smtClean="0"/>
              <a:t> </a:t>
            </a:r>
            <a:r>
              <a:rPr lang="en-US" sz="1800" dirty="0" err="1"/>
              <a:t>teknologi</a:t>
            </a:r>
            <a:r>
              <a:rPr lang="en-US" sz="1800" dirty="0"/>
              <a:t> </a:t>
            </a:r>
            <a:r>
              <a:rPr lang="en-US" sz="1800" dirty="0" err="1"/>
              <a:t>informasi</a:t>
            </a:r>
            <a:r>
              <a:rPr lang="en-US" sz="1800" dirty="0"/>
              <a:t> (TI) yang </a:t>
            </a:r>
            <a:r>
              <a:rPr lang="en-US" sz="1800" dirty="0" err="1"/>
              <a:t>sangat</a:t>
            </a:r>
            <a:r>
              <a:rPr lang="en-US" sz="1800" dirty="0"/>
              <a:t> </a:t>
            </a:r>
            <a:r>
              <a:rPr lang="en-US" sz="1800" dirty="0" err="1"/>
              <a:t>cepat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beragram</a:t>
            </a:r>
            <a:r>
              <a:rPr lang="en-US" sz="1800" dirty="0"/>
              <a:t> </a:t>
            </a:r>
            <a:r>
              <a:rPr lang="en-US" sz="1800" dirty="0" err="1"/>
              <a:t>konten</a:t>
            </a:r>
            <a:r>
              <a:rPr lang="en-US" sz="1800" dirty="0"/>
              <a:t> </a:t>
            </a:r>
            <a:r>
              <a:rPr lang="en-US" sz="1800" dirty="0" err="1"/>
              <a:t>baik</a:t>
            </a:r>
            <a:r>
              <a:rPr lang="en-US" sz="1800" dirty="0"/>
              <a:t> </a:t>
            </a:r>
            <a:r>
              <a:rPr lang="en-US" sz="1800" dirty="0" err="1"/>
              <a:t>positif</a:t>
            </a:r>
            <a:r>
              <a:rPr lang="en-US" sz="1800" dirty="0"/>
              <a:t> </a:t>
            </a:r>
            <a:r>
              <a:rPr lang="en-US" sz="1800" dirty="0" err="1"/>
              <a:t>maupun</a:t>
            </a:r>
            <a:r>
              <a:rPr lang="en-US" sz="1800" dirty="0"/>
              <a:t> </a:t>
            </a:r>
            <a:r>
              <a:rPr lang="en-US" sz="1800" dirty="0" err="1"/>
              <a:t>negatif</a:t>
            </a:r>
            <a:r>
              <a:rPr lang="en-US" sz="1800" dirty="0"/>
              <a:t>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mempengaruhi</a:t>
            </a:r>
            <a:r>
              <a:rPr lang="en-US" sz="1800" dirty="0"/>
              <a:t> </a:t>
            </a:r>
            <a:r>
              <a:rPr lang="en-US" sz="1800" dirty="0" err="1"/>
              <a:t>pribadi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budaya</a:t>
            </a:r>
            <a:r>
              <a:rPr lang="en-US" sz="1800" dirty="0"/>
              <a:t> </a:t>
            </a:r>
            <a:r>
              <a:rPr lang="en-US" sz="1800" dirty="0" err="1"/>
              <a:t>generasi</a:t>
            </a:r>
            <a:r>
              <a:rPr lang="en-US" sz="1800" dirty="0"/>
              <a:t> </a:t>
            </a:r>
            <a:r>
              <a:rPr lang="en-US" sz="1800" dirty="0" err="1" smtClean="0"/>
              <a:t>muda</a:t>
            </a:r>
            <a:endParaRPr lang="en-US" sz="1800" dirty="0" smtClean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d-ID" sz="1600" dirty="0">
                <a:latin typeface="Arial" panose="020B0604020202020204" pitchFamily="34" charset="0"/>
              </a:rPr>
              <a:t>Buku Alumni</a:t>
            </a:r>
            <a:r>
              <a:rPr lang="en-US" sz="1600" dirty="0">
                <a:latin typeface="Arial" panose="020B0604020202020204" pitchFamily="34" charset="0"/>
              </a:rPr>
              <a:t> (</a:t>
            </a:r>
            <a:r>
              <a:rPr lang="en-US" sz="1600" dirty="0" err="1">
                <a:latin typeface="Arial" panose="020B0604020202020204" pitchFamily="34" charset="0"/>
              </a:rPr>
              <a:t>konvesional</a:t>
            </a:r>
            <a:r>
              <a:rPr lang="en-US" sz="1600" dirty="0">
                <a:latin typeface="Arial" panose="020B0604020202020204" pitchFamily="34" charset="0"/>
              </a:rPr>
              <a:t>) </a:t>
            </a:r>
            <a:r>
              <a:rPr lang="id-ID" sz="1600" dirty="0">
                <a:latin typeface="Arial" panose="020B0604020202020204" pitchFamily="34" charset="0"/>
              </a:rPr>
              <a:t> yang saat ini banyak kita jumpai </a:t>
            </a:r>
            <a:r>
              <a:rPr lang="en-US" sz="1600" dirty="0" err="1">
                <a:latin typeface="Arial" panose="020B0604020202020204" pitchFamily="34" charset="0"/>
              </a:rPr>
              <a:t>memiliki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banyak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kekurangan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sehingga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diper</a:t>
            </a:r>
            <a:r>
              <a:rPr lang="id-ID" sz="1600" dirty="0">
                <a:latin typeface="Arial" panose="020B0604020202020204" pitchFamily="34" charset="0"/>
              </a:rPr>
              <a:t>lukan banyak pengembangan </a:t>
            </a:r>
            <a:r>
              <a:rPr lang="en-US" sz="1600" dirty="0" err="1">
                <a:latin typeface="Arial" panose="020B0604020202020204" pitchFamily="34" charset="0"/>
              </a:rPr>
              <a:t>baik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itu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berupa</a:t>
            </a:r>
            <a:r>
              <a:rPr lang="en-US" sz="1600" dirty="0">
                <a:latin typeface="Arial" panose="020B0604020202020204" pitchFamily="34" charset="0"/>
              </a:rPr>
              <a:t> f</a:t>
            </a:r>
            <a:r>
              <a:rPr lang="id-ID" sz="1600" dirty="0">
                <a:latin typeface="Arial" panose="020B0604020202020204" pitchFamily="34" charset="0"/>
              </a:rPr>
              <a:t>ormat </a:t>
            </a:r>
            <a:r>
              <a:rPr lang="en-US" sz="1600" dirty="0">
                <a:latin typeface="Arial" panose="020B0604020202020204" pitchFamily="34" charset="0"/>
              </a:rPr>
              <a:t>t</a:t>
            </a:r>
            <a:r>
              <a:rPr lang="id-ID" sz="1600" dirty="0">
                <a:latin typeface="Arial" panose="020B0604020202020204" pitchFamily="34" charset="0"/>
              </a:rPr>
              <a:t>ampilan </a:t>
            </a:r>
            <a:r>
              <a:rPr lang="en-US" sz="1600" dirty="0">
                <a:latin typeface="Arial" panose="020B0604020202020204" pitchFamily="34" charset="0"/>
              </a:rPr>
              <a:t>f</a:t>
            </a:r>
            <a:r>
              <a:rPr lang="id-ID" sz="1600" dirty="0">
                <a:latin typeface="Arial" panose="020B0604020202020204" pitchFamily="34" charset="0"/>
              </a:rPr>
              <a:t>isik, </a:t>
            </a:r>
            <a:r>
              <a:rPr lang="en-US" sz="1600" dirty="0" err="1">
                <a:latin typeface="Arial" panose="020B0604020202020204" pitchFamily="34" charset="0"/>
              </a:rPr>
              <a:t>i</a:t>
            </a:r>
            <a:r>
              <a:rPr lang="id-ID" sz="1600" dirty="0">
                <a:latin typeface="Arial" panose="020B0604020202020204" pitchFamily="34" charset="0"/>
              </a:rPr>
              <a:t>si dan </a:t>
            </a:r>
            <a:r>
              <a:rPr lang="en-US" sz="1600" dirty="0">
                <a:latin typeface="Arial" panose="020B0604020202020204" pitchFamily="34" charset="0"/>
              </a:rPr>
              <a:t>m</a:t>
            </a:r>
            <a:r>
              <a:rPr lang="id-ID" sz="1600" dirty="0">
                <a:latin typeface="Arial" panose="020B0604020202020204" pitchFamily="34" charset="0"/>
              </a:rPr>
              <a:t>anfaat</a:t>
            </a:r>
            <a:r>
              <a:rPr lang="en-US" sz="1600" dirty="0">
                <a:latin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</a:rPr>
              <a:t>diantaranya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</a:rPr>
              <a:t>:</a:t>
            </a:r>
            <a:endParaRPr lang="en-US" sz="1600" b="1" dirty="0">
              <a:latin typeface="Arial" panose="020B0604020202020204" pitchFamily="34" charset="0"/>
            </a:endParaRPr>
          </a:p>
          <a:p>
            <a:pPr marL="514350" indent="-246063" algn="just">
              <a:buFont typeface="+mj-lt"/>
              <a:buAutoNum type="arabicPeriod"/>
            </a:pPr>
            <a:r>
              <a:rPr lang="id-ID" sz="1600" dirty="0">
                <a:latin typeface="Arial" panose="020B0604020202020204" pitchFamily="34" charset="0"/>
              </a:rPr>
              <a:t>Secara fisik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id-ID" sz="1600" dirty="0">
                <a:latin typeface="Arial" panose="020B0604020202020204" pitchFamily="34" charset="0"/>
              </a:rPr>
              <a:t>masih dalam bentuk </a:t>
            </a:r>
            <a:r>
              <a:rPr lang="en-US" sz="1600" dirty="0">
                <a:latin typeface="Arial" panose="020B0604020202020204" pitchFamily="34" charset="0"/>
              </a:rPr>
              <a:t>k</a:t>
            </a:r>
            <a:r>
              <a:rPr lang="id-ID" sz="1600" dirty="0">
                <a:latin typeface="Arial" panose="020B0604020202020204" pitchFamily="34" charset="0"/>
              </a:rPr>
              <a:t>onvensional </a:t>
            </a:r>
          </a:p>
          <a:p>
            <a:pPr marL="514350" indent="-246063" algn="just">
              <a:buFont typeface="+mj-lt"/>
              <a:buAutoNum type="arabicPeriod"/>
            </a:pPr>
            <a:r>
              <a:rPr lang="en-US" sz="1600" dirty="0" err="1">
                <a:latin typeface="Arial" panose="020B0604020202020204" pitchFamily="34" charset="0"/>
              </a:rPr>
              <a:t>Kurang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id-ID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i</a:t>
            </a:r>
            <a:r>
              <a:rPr lang="id-ID" sz="1600" dirty="0">
                <a:latin typeface="Arial" panose="020B0604020202020204" pitchFamily="34" charset="0"/>
              </a:rPr>
              <a:t>nformatif </a:t>
            </a:r>
          </a:p>
          <a:p>
            <a:pPr marL="514350" indent="-246063" algn="just">
              <a:buFont typeface="+mj-lt"/>
              <a:buAutoNum type="arabicPeriod"/>
            </a:pPr>
            <a:r>
              <a:rPr lang="id-ID" sz="1600" dirty="0">
                <a:latin typeface="Arial" panose="020B0604020202020204" pitchFamily="34" charset="0"/>
              </a:rPr>
              <a:t>Tidak dapat digunakan sebagai media komunikasi antar peserta didik</a:t>
            </a:r>
          </a:p>
          <a:p>
            <a:pPr marL="514350" indent="-246063" algn="just">
              <a:buFont typeface="+mj-lt"/>
              <a:buAutoNum type="arabicPeriod"/>
            </a:pPr>
            <a:r>
              <a:rPr lang="id-ID" sz="1600" dirty="0">
                <a:latin typeface="Arial" panose="020B0604020202020204" pitchFamily="34" charset="0"/>
              </a:rPr>
              <a:t>Tidak ada </a:t>
            </a:r>
            <a:r>
              <a:rPr lang="en-US" sz="1600" dirty="0" err="1">
                <a:latin typeface="Arial" panose="020B0604020202020204" pitchFamily="34" charset="0"/>
              </a:rPr>
              <a:t>fasilitas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id-ID" sz="1600" dirty="0">
                <a:latin typeface="Arial" panose="020B0604020202020204" pitchFamily="34" charset="0"/>
              </a:rPr>
              <a:t>informasi rekam </a:t>
            </a:r>
            <a:r>
              <a:rPr lang="en-US" sz="1600" dirty="0">
                <a:latin typeface="Arial" panose="020B0604020202020204" pitchFamily="34" charset="0"/>
              </a:rPr>
              <a:t>j</a:t>
            </a:r>
            <a:r>
              <a:rPr lang="id-ID" sz="1600" dirty="0">
                <a:latin typeface="Arial" panose="020B0604020202020204" pitchFamily="34" charset="0"/>
              </a:rPr>
              <a:t>ejak</a:t>
            </a:r>
          </a:p>
          <a:p>
            <a:pPr marL="514350" indent="-246063" algn="just">
              <a:buFont typeface="+mj-lt"/>
              <a:buAutoNum type="arabicPeriod"/>
            </a:pPr>
            <a:r>
              <a:rPr lang="id-ID" sz="1600" dirty="0">
                <a:latin typeface="Arial" panose="020B0604020202020204" pitchFamily="34" charset="0"/>
              </a:rPr>
              <a:t>Mudah </a:t>
            </a:r>
            <a:r>
              <a:rPr lang="en-US" sz="1600" dirty="0">
                <a:latin typeface="Arial" panose="020B0604020202020204" pitchFamily="34" charset="0"/>
              </a:rPr>
              <a:t>r</a:t>
            </a:r>
            <a:r>
              <a:rPr lang="id-ID" sz="1600" dirty="0">
                <a:latin typeface="Arial" panose="020B0604020202020204" pitchFamily="34" charset="0"/>
              </a:rPr>
              <a:t>usak dan </a:t>
            </a:r>
            <a:r>
              <a:rPr lang="en-US" sz="1600" dirty="0">
                <a:latin typeface="Arial" panose="020B0604020202020204" pitchFamily="34" charset="0"/>
              </a:rPr>
              <a:t>h</a:t>
            </a:r>
            <a:r>
              <a:rPr lang="id-ID" sz="1600" dirty="0">
                <a:latin typeface="Arial" panose="020B0604020202020204" pitchFamily="34" charset="0"/>
              </a:rPr>
              <a:t>ilang</a:t>
            </a:r>
            <a:endParaRPr lang="en-US" sz="1600" dirty="0">
              <a:latin typeface="Arial" panose="020B0604020202020204" pitchFamily="34" charset="0"/>
            </a:endParaRPr>
          </a:p>
          <a:p>
            <a:pPr marL="514350" indent="-246063" algn="just">
              <a:buFont typeface="+mj-lt"/>
              <a:buAutoNum type="arabicPeriod"/>
            </a:pPr>
            <a:r>
              <a:rPr lang="en-US" sz="1600" dirty="0" err="1">
                <a:latin typeface="Arial" panose="020B0604020202020204" pitchFamily="34" charset="0"/>
              </a:rPr>
              <a:t>Tidak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ada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fasilitas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pembelajaran</a:t>
            </a:r>
            <a:endParaRPr lang="en-US" sz="1600" dirty="0">
              <a:latin typeface="Arial" panose="020B0604020202020204" pitchFamily="34" charset="0"/>
            </a:endParaRPr>
          </a:p>
          <a:p>
            <a:pPr marL="268288">
              <a:spcAft>
                <a:spcPts val="600"/>
              </a:spcAft>
            </a:pPr>
            <a:endParaRPr lang="en-US" sz="1600" dirty="0"/>
          </a:p>
          <a:p>
            <a:endParaRPr lang="en-US" sz="18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9228" y="-152142"/>
            <a:ext cx="2822772" cy="282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43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1">
            <a:extLst>
              <a:ext uri="{FF2B5EF4-FFF2-40B4-BE49-F238E27FC236}">
                <a16:creationId xmlns:a16="http://schemas.microsoft.com/office/drawing/2014/main" xmlns="" id="{8DD5C85F-C817-4BBE-B3FB-E6630BF46D9E}"/>
              </a:ext>
            </a:extLst>
          </p:cNvPr>
          <p:cNvSpPr txBox="1">
            <a:spLocks/>
          </p:cNvSpPr>
          <p:nvPr/>
        </p:nvSpPr>
        <p:spPr>
          <a:xfrm>
            <a:off x="188071" y="72479"/>
            <a:ext cx="10207413" cy="11357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MAKSUD &amp; TUJUAN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70705" y="1208216"/>
            <a:ext cx="8397095" cy="4130061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id-ID" sz="2400" dirty="0" smtClean="0"/>
              <a:t>Memberikan pembinaan </a:t>
            </a:r>
            <a:r>
              <a:rPr lang="en-US" sz="2400" dirty="0" smtClean="0"/>
              <a:t>P</a:t>
            </a:r>
            <a:r>
              <a:rPr lang="id-ID" sz="2400" dirty="0" smtClean="0"/>
              <a:t>ancasila kepada seluruh masyarakat di </a:t>
            </a:r>
            <a:r>
              <a:rPr lang="en-US" sz="2400" dirty="0" smtClean="0"/>
              <a:t>I</a:t>
            </a:r>
            <a:r>
              <a:rPr lang="id-ID" sz="2400" dirty="0" smtClean="0"/>
              <a:t>ndonesia </a:t>
            </a:r>
            <a:r>
              <a:rPr lang="en-US" sz="2400" dirty="0" err="1" smtClean="0"/>
              <a:t>terutama</a:t>
            </a:r>
            <a:r>
              <a:rPr lang="en-US" sz="2400" dirty="0" smtClean="0"/>
              <a:t> para </a:t>
            </a:r>
            <a:r>
              <a:rPr lang="en-US" sz="2400" dirty="0" err="1" smtClean="0"/>
              <a:t>peserta</a:t>
            </a:r>
            <a:r>
              <a:rPr lang="en-US" sz="2400" dirty="0" smtClean="0"/>
              <a:t> </a:t>
            </a:r>
            <a:r>
              <a:rPr lang="en-US" sz="2400" dirty="0" err="1" smtClean="0"/>
              <a:t>didik</a:t>
            </a:r>
            <a:r>
              <a:rPr lang="en-US" sz="2400" dirty="0" smtClean="0"/>
              <a:t>.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id-ID" sz="2400" dirty="0" smtClean="0"/>
              <a:t>Menumbuhkan sikap nasionalisme pada setiap masyarakat serta menanamkan nilai-nilai </a:t>
            </a:r>
            <a:r>
              <a:rPr lang="en-US" sz="2400" dirty="0" smtClean="0"/>
              <a:t>P</a:t>
            </a:r>
            <a:r>
              <a:rPr lang="id-ID" sz="2400" dirty="0" smtClean="0"/>
              <a:t>ancasila pada kehidupan sehari-hari.</a:t>
            </a:r>
            <a:endParaRPr lang="en-US" sz="2400" dirty="0" smtClean="0"/>
          </a:p>
          <a:p>
            <a:pPr marL="514350" indent="-4572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2400" dirty="0" err="1"/>
              <a:t>Menghubungkan</a:t>
            </a:r>
            <a:r>
              <a:rPr lang="en-US" sz="2400" dirty="0"/>
              <a:t> </a:t>
            </a:r>
            <a:r>
              <a:rPr lang="id-ID" sz="2400" dirty="0"/>
              <a:t>peserta didik </a:t>
            </a:r>
            <a:r>
              <a:rPr lang="en-US" sz="2400" dirty="0" err="1"/>
              <a:t>melalui</a:t>
            </a:r>
            <a:r>
              <a:rPr lang="en-US" sz="2400" dirty="0"/>
              <a:t> </a:t>
            </a:r>
            <a:r>
              <a:rPr lang="en-US" sz="2400" dirty="0" err="1"/>
              <a:t>buku</a:t>
            </a:r>
            <a:r>
              <a:rPr lang="en-US" sz="2400" dirty="0"/>
              <a:t> digital </a:t>
            </a:r>
          </a:p>
          <a:p>
            <a:pPr marL="514350" indent="-4572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2400" dirty="0" err="1"/>
              <a:t>Menjaga</a:t>
            </a:r>
            <a:r>
              <a:rPr lang="en-US" sz="2400" dirty="0"/>
              <a:t> </a:t>
            </a:r>
            <a:r>
              <a:rPr lang="en-US" sz="2400" dirty="0" err="1"/>
              <a:t>kedekatan</a:t>
            </a:r>
            <a:r>
              <a:rPr lang="en-US" sz="2400" dirty="0"/>
              <a:t> </a:t>
            </a:r>
            <a:r>
              <a:rPr lang="en-US" sz="2400" dirty="0" err="1"/>
              <a:t>antar</a:t>
            </a:r>
            <a:r>
              <a:rPr lang="en-US" sz="2400" dirty="0"/>
              <a:t> </a:t>
            </a:r>
            <a:r>
              <a:rPr lang="id-ID" sz="2400" dirty="0"/>
              <a:t>peserta didik maupun antar </a:t>
            </a:r>
            <a:r>
              <a:rPr lang="en-US" sz="2400" dirty="0"/>
              <a:t>alumni</a:t>
            </a:r>
          </a:p>
          <a:p>
            <a:pPr marL="514350" indent="-4572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2400" dirty="0" err="1"/>
              <a:t>Memberikan</a:t>
            </a:r>
            <a:r>
              <a:rPr lang="en-US" sz="2400" dirty="0"/>
              <a:t> </a:t>
            </a:r>
            <a:r>
              <a:rPr lang="en-US" sz="2400" dirty="0" err="1"/>
              <a:t>edukasi</a:t>
            </a:r>
            <a:r>
              <a:rPr lang="en-US" sz="2400" dirty="0"/>
              <a:t> </a:t>
            </a:r>
            <a:r>
              <a:rPr lang="id-ID" sz="2400" dirty="0"/>
              <a:t>secara </a:t>
            </a:r>
            <a:r>
              <a:rPr lang="en-US" sz="2400" dirty="0"/>
              <a:t>digital </a:t>
            </a:r>
            <a:r>
              <a:rPr lang="en-US" sz="2400" dirty="0" err="1"/>
              <a:t>kepada</a:t>
            </a:r>
            <a:r>
              <a:rPr lang="en-US" sz="2400" dirty="0"/>
              <a:t> </a:t>
            </a:r>
            <a:r>
              <a:rPr lang="id-ID" sz="2400" dirty="0"/>
              <a:t>peserta didik dan </a:t>
            </a:r>
            <a:r>
              <a:rPr lang="en-US" sz="2400" dirty="0"/>
              <a:t>alumni</a:t>
            </a:r>
          </a:p>
          <a:p>
            <a:pPr marL="514350" indent="-4572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id-ID" sz="2400" dirty="0"/>
              <a:t>Memberikan e</a:t>
            </a:r>
            <a:r>
              <a:rPr lang="en-US" sz="2400" dirty="0" err="1"/>
              <a:t>dukasi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online </a:t>
            </a:r>
            <a:r>
              <a:rPr lang="en-US" sz="2400" dirty="0" err="1"/>
              <a:t>kepada</a:t>
            </a:r>
            <a:r>
              <a:rPr lang="en-US" sz="2400" dirty="0"/>
              <a:t> </a:t>
            </a:r>
            <a:r>
              <a:rPr lang="en-US" sz="2400" dirty="0" err="1"/>
              <a:t>seluruh</a:t>
            </a:r>
            <a:r>
              <a:rPr lang="en-US" sz="2400" dirty="0"/>
              <a:t> </a:t>
            </a:r>
            <a:r>
              <a:rPr lang="en-US" sz="2400" dirty="0" err="1"/>
              <a:t>peserta</a:t>
            </a:r>
            <a:r>
              <a:rPr lang="en-US" sz="2400" dirty="0"/>
              <a:t> </a:t>
            </a:r>
            <a:r>
              <a:rPr lang="en-US" sz="2400" dirty="0" err="1"/>
              <a:t>didik</a:t>
            </a:r>
            <a:r>
              <a:rPr lang="id-ID" sz="2400" dirty="0"/>
              <a:t> maupun </a:t>
            </a:r>
            <a:r>
              <a:rPr lang="id-ID" sz="2400" dirty="0" smtClean="0"/>
              <a:t>alumni</a:t>
            </a:r>
            <a:endParaRPr lang="en-US" sz="2400" dirty="0" smtClean="0"/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en-US" sz="2400" dirty="0"/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en-US" sz="24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828A5161-06F1-46CF-8AD7-844680A59E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4601497"/>
            <a:ext cx="1014060" cy="2017580"/>
            <a:chOff x="0" y="4601497"/>
            <a:chExt cx="1014060" cy="2017580"/>
          </a:xfrm>
          <a:solidFill>
            <a:srgbClr val="FF0000">
              <a:alpha val="68000"/>
            </a:srgbClr>
          </a:solidFill>
        </p:grpSpPr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xmlns="" id="{D3F51FEB-38FB-4F6C-9F7B-2F2AFAB6546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-501760" y="5103257"/>
              <a:ext cx="2017580" cy="101406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1E547BA6-BAE0-43BB-A7CA-60F69CE252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2700000">
              <a:off x="427916" y="5728708"/>
              <a:ext cx="485578" cy="4855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9228" y="-152142"/>
            <a:ext cx="2822772" cy="282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25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809" y="-162070"/>
            <a:ext cx="10515600" cy="1325563"/>
          </a:xfrm>
        </p:spPr>
        <p:txBody>
          <a:bodyPr/>
          <a:lstStyle/>
          <a:p>
            <a:r>
              <a:rPr lang="id-ID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Manfaat</a:t>
            </a:r>
            <a:endParaRPr lang="id-ID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4060" y="755594"/>
            <a:ext cx="11424950" cy="5773331"/>
          </a:xfrm>
        </p:spPr>
        <p:txBody>
          <a:bodyPr>
            <a:noAutofit/>
          </a:bodyPr>
          <a:lstStyle/>
          <a:p>
            <a:pPr marL="342900" indent="-342900">
              <a:buAutoNum type="alphaUcPeriod"/>
            </a:pPr>
            <a:r>
              <a:rPr lang="id-ID" sz="2000" dirty="0" smtClean="0">
                <a:solidFill>
                  <a:srgbClr val="C0000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KEPALA DAERAH </a:t>
            </a:r>
          </a:p>
          <a:p>
            <a:pPr marL="914400" lvl="1" indent="-457200">
              <a:buFont typeface="+mj-lt"/>
              <a:buAutoNum type="arabicPeriod"/>
            </a:pPr>
            <a:r>
              <a:rPr lang="id-ID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Dapat mengontrol semua kegiatan Kepala Dinas, Kepala Sekolah, dan guru-guru</a:t>
            </a:r>
          </a:p>
          <a:p>
            <a:pPr marL="914400" lvl="1" indent="-457200">
              <a:buFont typeface="+mj-lt"/>
              <a:buAutoNum type="arabicPeriod"/>
            </a:pPr>
            <a:r>
              <a:rPr lang="id-ID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Dapat melihat kondisi </a:t>
            </a:r>
            <a:r>
              <a:rPr lang="en-US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K</a:t>
            </a:r>
            <a:r>
              <a:rPr lang="id-ID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epala </a:t>
            </a:r>
            <a:r>
              <a:rPr lang="en-US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D</a:t>
            </a:r>
            <a:r>
              <a:rPr lang="id-ID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inas dan sekolah-sekolah</a:t>
            </a:r>
            <a:endParaRPr lang="en-US" sz="1600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pPr marL="914400" lvl="1" indent="-457200">
              <a:buFont typeface="+mj-lt"/>
              <a:buAutoNum type="arabicPeriod"/>
            </a:pPr>
            <a:endParaRPr lang="id-ID" sz="1600" dirty="0" smtClean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pPr marL="342900" indent="-342900">
              <a:buAutoNum type="alphaUcPeriod"/>
            </a:pPr>
            <a:r>
              <a:rPr lang="id-ID" sz="2000" dirty="0" smtClean="0">
                <a:solidFill>
                  <a:srgbClr val="C0000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KEPALA DINAS</a:t>
            </a:r>
          </a:p>
          <a:p>
            <a:pPr marL="971550" lvl="1" indent="-514350">
              <a:buFont typeface="+mj-lt"/>
              <a:buAutoNum type="arabicPeriod"/>
            </a:pPr>
            <a:r>
              <a:rPr lang="id-ID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Dapat mengontrol Kepala Sekolah guru-guru dan peserta didik</a:t>
            </a:r>
          </a:p>
          <a:p>
            <a:pPr marL="971550" lvl="1" indent="-514350">
              <a:buFont typeface="+mj-lt"/>
              <a:buAutoNum type="arabicPeriod"/>
            </a:pPr>
            <a:r>
              <a:rPr lang="sv-SE" sz="16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Dapat melihat kondisi </a:t>
            </a:r>
            <a:r>
              <a:rPr lang="id-ID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sekolah </a:t>
            </a:r>
            <a:r>
              <a:rPr lang="sv-SE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dan </a:t>
            </a:r>
            <a:r>
              <a:rPr lang="id-ID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guru-guru</a:t>
            </a:r>
            <a:endParaRPr lang="sv-SE" sz="1600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id-ID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Dapat melihat data guru-guru dan peserta didik</a:t>
            </a:r>
            <a:endParaRPr lang="en-US" sz="1600" dirty="0" smtClean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pPr marL="971550" lvl="1" indent="-514350">
              <a:buFont typeface="+mj-lt"/>
              <a:buAutoNum type="arabicPeriod"/>
            </a:pPr>
            <a:endParaRPr lang="id-ID" sz="2400" dirty="0">
              <a:solidFill>
                <a:srgbClr val="C00000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pPr marL="342900" indent="-342900">
              <a:buAutoNum type="alphaUcPeriod"/>
            </a:pPr>
            <a:r>
              <a:rPr lang="id-ID" sz="2000" dirty="0" smtClean="0">
                <a:solidFill>
                  <a:srgbClr val="C0000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KEPALA SEKOLAH/GURU</a:t>
            </a:r>
          </a:p>
          <a:p>
            <a:pPr marL="971550" lvl="1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6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Memiliki</a:t>
            </a:r>
            <a:r>
              <a:rPr lang="en-US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data base </a:t>
            </a:r>
            <a:r>
              <a:rPr lang="en-US" sz="16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siswa</a:t>
            </a:r>
            <a:r>
              <a:rPr lang="en-US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6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secara</a:t>
            </a:r>
            <a:r>
              <a:rPr lang="en-US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digital </a:t>
            </a:r>
            <a:r>
              <a:rPr lang="en-US" sz="16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setiap</a:t>
            </a:r>
            <a:r>
              <a:rPr lang="en-US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6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angkatan</a:t>
            </a:r>
            <a:r>
              <a:rPr lang="en-US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endParaRPr lang="id-ID" sz="1600" dirty="0" smtClean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pPr marL="971550" lvl="1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6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Dapat</a:t>
            </a:r>
            <a:r>
              <a:rPr lang="en-US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6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memberikan</a:t>
            </a:r>
            <a:r>
              <a:rPr lang="en-US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6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fasilitas</a:t>
            </a:r>
            <a:r>
              <a:rPr lang="en-US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6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pembelajaran</a:t>
            </a:r>
            <a:r>
              <a:rPr lang="en-US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6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secara</a:t>
            </a:r>
            <a:r>
              <a:rPr lang="en-US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online</a:t>
            </a:r>
            <a:endParaRPr lang="id-ID" sz="1600" dirty="0" smtClean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pPr marL="971550" lvl="1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6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Memiliki</a:t>
            </a:r>
            <a:r>
              <a:rPr lang="en-US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6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fasilitas</a:t>
            </a:r>
            <a:r>
              <a:rPr lang="en-US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forum </a:t>
            </a:r>
            <a:r>
              <a:rPr lang="en-US" sz="16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komunikas</a:t>
            </a:r>
            <a:r>
              <a:rPr lang="id-ID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i</a:t>
            </a:r>
          </a:p>
          <a:p>
            <a:pPr marL="971550" lvl="1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6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Biaya</a:t>
            </a:r>
            <a:r>
              <a:rPr lang="en-US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6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sangat</a:t>
            </a:r>
            <a:r>
              <a:rPr lang="en-US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6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murah</a:t>
            </a:r>
            <a:r>
              <a:rPr lang="en-US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6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dan</a:t>
            </a:r>
            <a:r>
              <a:rPr lang="en-US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6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terjangkau</a:t>
            </a:r>
            <a:endParaRPr lang="en-US" sz="1600" dirty="0" smtClean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pPr marL="971550" lvl="1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endParaRPr lang="en-US" sz="1600" dirty="0" smtClean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2000" dirty="0" smtClean="0">
                <a:solidFill>
                  <a:srgbClr val="C0000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PESERTA DIDIK</a:t>
            </a:r>
          </a:p>
          <a:p>
            <a:pPr marL="981075" lvl="1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6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Memiliki</a:t>
            </a:r>
            <a:r>
              <a:rPr lang="en-US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6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buku</a:t>
            </a:r>
            <a:r>
              <a:rPr lang="en-US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alumni digital</a:t>
            </a:r>
            <a:endParaRPr lang="id-ID" sz="1600" dirty="0" smtClean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pPr marL="981075" lvl="1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6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Dapat</a:t>
            </a:r>
            <a:r>
              <a:rPr lang="en-US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6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berkomunikasi</a:t>
            </a:r>
            <a:r>
              <a:rPr lang="en-US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6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melalui</a:t>
            </a:r>
            <a:r>
              <a:rPr lang="en-US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6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buku</a:t>
            </a:r>
            <a:r>
              <a:rPr lang="en-US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digital</a:t>
            </a:r>
            <a:endParaRPr lang="id-ID" sz="1600" dirty="0" smtClean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pPr marL="981075" lvl="1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6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Memperoleh</a:t>
            </a:r>
            <a:r>
              <a:rPr lang="id-ID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6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pembelajaran</a:t>
            </a:r>
            <a:r>
              <a:rPr lang="en-US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6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secara</a:t>
            </a:r>
            <a:r>
              <a:rPr lang="en-US" sz="1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online yang </a:t>
            </a:r>
            <a:r>
              <a:rPr lang="en-US" sz="16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bermanfaat</a:t>
            </a:r>
            <a:endParaRPr lang="id-ID" sz="1600" dirty="0" smtClean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pPr marL="457200" lvl="1" indent="0">
              <a:lnSpc>
                <a:spcPct val="150000"/>
              </a:lnSpc>
              <a:buNone/>
            </a:pPr>
            <a:endParaRPr lang="en-US" sz="1600" dirty="0" smtClean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pPr marL="514350" indent="-514350">
              <a:buFont typeface="+mj-lt"/>
              <a:buAutoNum type="arabicPeriod"/>
            </a:pPr>
            <a:endParaRPr lang="id-ID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828A5161-06F1-46CF-8AD7-844680A59E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4601497"/>
            <a:ext cx="1014060" cy="2017580"/>
            <a:chOff x="0" y="4601497"/>
            <a:chExt cx="1014060" cy="2017580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xmlns="" id="{D3F51FEB-38FB-4F6C-9F7B-2F2AFAB6546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-50176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1E547BA6-BAE0-43BB-A7CA-60F69CE252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2700000">
              <a:off x="42791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FA366754-A2F4-475B-8217-AB06F5F15F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1219292" y="1"/>
            <a:ext cx="972709" cy="1935307"/>
            <a:chOff x="10918971" y="713127"/>
            <a:chExt cx="1273032" cy="25328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322BF2F0-5264-48F8-8780-73D64DE8487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xmlns="" id="{7DC5FF32-A8FD-4F1B-B8D3-3D226716C07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10289071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9166" y="-72192"/>
            <a:ext cx="2007500" cy="200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31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847165" y="710576"/>
            <a:ext cx="3314193" cy="1330829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</a:t>
            </a:r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Muasal</a:t>
            </a:r>
            <a:endPara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500"/>
              </a:lnSpc>
            </a:pPr>
            <a:r>
              <a:rPr lang="en-US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Adanya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permintaan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Yayasan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Radar 883 </a:t>
            </a:r>
            <a:r>
              <a:rPr lang="en-US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dibuatkan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apps </a:t>
            </a:r>
            <a:r>
              <a:rPr lang="en-US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bisa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membantu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digital </a:t>
            </a:r>
            <a:r>
              <a:rPr lang="en-US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database member yang </a:t>
            </a:r>
            <a:r>
              <a:rPr lang="en-US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efektif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47165" y="2134384"/>
            <a:ext cx="3332203" cy="1754165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978587" y="687307"/>
            <a:ext cx="3370731" cy="1661048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Integrator</a:t>
            </a:r>
            <a:endParaRPr lang="en-US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984712" y="2496812"/>
            <a:ext cx="3364605" cy="1742187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47165" y="3965465"/>
            <a:ext cx="3355439" cy="1521728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" name="Picture 8">
            <a:extLst>
              <a:ext uri="{FF2B5EF4-FFF2-40B4-BE49-F238E27FC236}">
                <a16:creationId xmlns="" xmlns:a16="http://schemas.microsoft.com/office/drawing/2014/main" id="{56407F52-7397-4006-AF0F-AB7AEA938C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9283" y="1194358"/>
            <a:ext cx="359059" cy="264622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Facebook - Masuk atau Daftar">
            <a:extLst>
              <a:ext uri="{FF2B5EF4-FFF2-40B4-BE49-F238E27FC236}">
                <a16:creationId xmlns="" xmlns:a16="http://schemas.microsoft.com/office/drawing/2014/main" id="{64B8BBD2-E54D-4F8E-A5D7-82353317AB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7885" y="1151220"/>
            <a:ext cx="292170" cy="28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2" descr="YouTube - Aplikasi di Google Play">
            <a:extLst>
              <a:ext uri="{FF2B5EF4-FFF2-40B4-BE49-F238E27FC236}">
                <a16:creationId xmlns="" xmlns:a16="http://schemas.microsoft.com/office/drawing/2014/main" id="{22A75DAB-738A-495D-8C5E-7EEEA42DA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014" y="1108255"/>
            <a:ext cx="479060" cy="47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Indonesia Tidak Akan Tutup TikTok">
            <a:extLst>
              <a:ext uri="{FF2B5EF4-FFF2-40B4-BE49-F238E27FC236}">
                <a16:creationId xmlns="" xmlns:a16="http://schemas.microsoft.com/office/drawing/2014/main" id="{771B8364-AC00-4240-B765-0B1BE8C43A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8" t="18872" r="29512" b="22196"/>
          <a:stretch/>
        </p:blipFill>
        <p:spPr bwMode="auto">
          <a:xfrm>
            <a:off x="10342923" y="1170036"/>
            <a:ext cx="353479" cy="347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whatsapp Logo Vector (.CDR) Free Download">
            <a:extLst>
              <a:ext uri="{FF2B5EF4-FFF2-40B4-BE49-F238E27FC236}">
                <a16:creationId xmlns="" xmlns:a16="http://schemas.microsoft.com/office/drawing/2014/main" id="{73E4AEA4-3729-40D8-9C80-EAD706EA7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898" y="1547556"/>
            <a:ext cx="345575" cy="353358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>
            <a:extLst>
              <a:ext uri="{FF2B5EF4-FFF2-40B4-BE49-F238E27FC236}">
                <a16:creationId xmlns="" xmlns:a16="http://schemas.microsoft.com/office/drawing/2014/main" id="{0C4F2799-9C99-4BCA-912B-3D9378FA1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0306" y="1556897"/>
            <a:ext cx="345575" cy="345575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>
            <a:extLst>
              <a:ext uri="{FF2B5EF4-FFF2-40B4-BE49-F238E27FC236}">
                <a16:creationId xmlns="" xmlns:a16="http://schemas.microsoft.com/office/drawing/2014/main" id="{0DD42C76-877E-4E65-BD51-06E31351D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4826" y="1535393"/>
            <a:ext cx="388959" cy="388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Wechat Logo Vector (.AI) Free Download">
            <a:extLst>
              <a:ext uri="{FF2B5EF4-FFF2-40B4-BE49-F238E27FC236}">
                <a16:creationId xmlns="" xmlns:a16="http://schemas.microsoft.com/office/drawing/2014/main" id="{91CFE20C-E0E8-4F5D-B949-036C2C1C2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6421" y="1560602"/>
            <a:ext cx="355622" cy="355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52091" y="1582685"/>
            <a:ext cx="381176" cy="38117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13277" y="1983535"/>
            <a:ext cx="429852" cy="33119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81553" y="1938330"/>
            <a:ext cx="431327" cy="380583"/>
          </a:xfrm>
          <a:prstGeom prst="rect">
            <a:avLst/>
          </a:prstGeom>
        </p:spPr>
      </p:pic>
      <p:pic>
        <p:nvPicPr>
          <p:cNvPr id="24" name="Picture 23" descr="Facebook - Masuk atau Daftar">
            <a:extLst>
              <a:ext uri="{FF2B5EF4-FFF2-40B4-BE49-F238E27FC236}">
                <a16:creationId xmlns="" xmlns:a16="http://schemas.microsoft.com/office/drawing/2014/main" id="{60D2E55C-AFA9-4BB2-940B-0620AA490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909" y="2194559"/>
            <a:ext cx="507751" cy="50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whatsapp Logo Vector (.CDR) Free Download">
            <a:extLst>
              <a:ext uri="{FF2B5EF4-FFF2-40B4-BE49-F238E27FC236}">
                <a16:creationId xmlns="" xmlns:a16="http://schemas.microsoft.com/office/drawing/2014/main" id="{4057DC0B-DFE2-4CC5-9E89-14F21D3506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096" y="2181529"/>
            <a:ext cx="522055" cy="533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ontent Placeholder 2">
            <a:extLst>
              <a:ext uri="{FF2B5EF4-FFF2-40B4-BE49-F238E27FC236}">
                <a16:creationId xmlns="" xmlns:a16="http://schemas.microsoft.com/office/drawing/2014/main" id="{2DB59EFB-13BC-4ADE-808C-70143C97F09C}"/>
              </a:ext>
            </a:extLst>
          </p:cNvPr>
          <p:cNvSpPr txBox="1">
            <a:spLocks/>
          </p:cNvSpPr>
          <p:nvPr/>
        </p:nvSpPr>
        <p:spPr>
          <a:xfrm>
            <a:off x="1285286" y="2702310"/>
            <a:ext cx="1370006" cy="10369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Fb</a:t>
            </a:r>
          </a:p>
          <a:p>
            <a:pPr marL="93663" indent="-93663">
              <a:spcBef>
                <a:spcPts val="0"/>
              </a:spcBef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Pencarian yang tidak spesifik </a:t>
            </a:r>
          </a:p>
          <a:p>
            <a:pPr marL="93663" indent="-93663">
              <a:spcBef>
                <a:spcPts val="0"/>
              </a:spcBef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Data diri Akun yang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kurang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lengkap</a:t>
            </a:r>
            <a:endParaRPr lang="id-ID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Content Placeholder 2">
            <a:extLst>
              <a:ext uri="{FF2B5EF4-FFF2-40B4-BE49-F238E27FC236}">
                <a16:creationId xmlns="" xmlns:a16="http://schemas.microsoft.com/office/drawing/2014/main" id="{4A7B5B0C-AB2F-496B-BCA1-B5EBD74C4859}"/>
              </a:ext>
            </a:extLst>
          </p:cNvPr>
          <p:cNvSpPr txBox="1">
            <a:spLocks/>
          </p:cNvSpPr>
          <p:nvPr/>
        </p:nvSpPr>
        <p:spPr>
          <a:xfrm>
            <a:off x="2731815" y="2738538"/>
            <a:ext cx="1275480" cy="10224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 WA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7313" indent="-87313">
              <a:spcBef>
                <a:spcPts val="0"/>
              </a:spcBef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Tidak adanya Database </a:t>
            </a:r>
          </a:p>
          <a:p>
            <a:pPr marL="87313" indent="-87313">
              <a:spcBef>
                <a:spcPts val="0"/>
              </a:spcBef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Percakapan yang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tertimpa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timpa</a:t>
            </a:r>
            <a:endParaRPr lang="id-ID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004967" y="2481790"/>
            <a:ext cx="33443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Connecting by book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Digital alumni book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Database Alumni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Komunitas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Konten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tersusun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rapi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teratur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Agenda,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jadwal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program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tersusun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rapi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Professional Profiling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Aksi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negara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Menjaga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perdamaian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dunia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Belajar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Online</a:t>
            </a:r>
            <a:endParaRPr lang="id-ID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7B025652-39FB-491A-837C-F12B14BCF8A0}"/>
              </a:ext>
            </a:extLst>
          </p:cNvPr>
          <p:cNvSpPr txBox="1"/>
          <p:nvPr/>
        </p:nvSpPr>
        <p:spPr>
          <a:xfrm>
            <a:off x="2758053" y="4826529"/>
            <a:ext cx="1190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Physical Alumni Book</a:t>
            </a:r>
            <a:endParaRPr lang="id-ID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8B267DA2-A1CA-410F-B51F-DEB4047A550F}"/>
              </a:ext>
            </a:extLst>
          </p:cNvPr>
          <p:cNvSpPr txBox="1"/>
          <p:nvPr/>
        </p:nvSpPr>
        <p:spPr>
          <a:xfrm>
            <a:off x="1264024" y="4767527"/>
            <a:ext cx="13798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Digital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Alumni Book</a:t>
            </a:r>
          </a:p>
          <a:p>
            <a:pPr algn="ctr"/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(DB)</a:t>
            </a:r>
            <a:endParaRPr lang="id-ID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94632" y="4204840"/>
            <a:ext cx="917373" cy="478629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34334" y="4169765"/>
            <a:ext cx="463224" cy="579031"/>
          </a:xfrm>
          <a:prstGeom prst="rect">
            <a:avLst/>
          </a:prstGeom>
        </p:spPr>
      </p:pic>
      <p:cxnSp>
        <p:nvCxnSpPr>
          <p:cNvPr id="39" name="Straight Arrow Connector 38"/>
          <p:cNvCxnSpPr>
            <a:stCxn id="34" idx="1"/>
            <a:endCxn id="35" idx="3"/>
          </p:cNvCxnSpPr>
          <p:nvPr/>
        </p:nvCxnSpPr>
        <p:spPr>
          <a:xfrm flipH="1">
            <a:off x="2197558" y="4444155"/>
            <a:ext cx="697074" cy="1512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403413" y="37141"/>
            <a:ext cx="68346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DIGITAL ALUMNI &amp; COMMUNITY BOOK  (DAC BOOK)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90" name="Group 8"/>
          <p:cNvGrpSpPr>
            <a:grpSpLocks/>
          </p:cNvGrpSpPr>
          <p:nvPr/>
        </p:nvGrpSpPr>
        <p:grpSpPr bwMode="auto">
          <a:xfrm>
            <a:off x="10122043" y="6332934"/>
            <a:ext cx="1915715" cy="525066"/>
            <a:chOff x="4929190" y="5786454"/>
            <a:chExt cx="3911352" cy="1071547"/>
          </a:xfrm>
        </p:grpSpPr>
        <p:pic>
          <p:nvPicPr>
            <p:cNvPr id="91" name="Picture 9" descr="ILMCI.gif"/>
            <p:cNvPicPr>
              <a:picLocks noChangeAspect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4929190" y="6286521"/>
              <a:ext cx="3911352" cy="571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" name="Picture 3" descr="D:\iDOCS\Icons &amp; Logo\ILMCI\ilmci2.png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5286380" y="5786454"/>
              <a:ext cx="3293697" cy="6596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2" name="Rounded Rectangle 41"/>
          <p:cNvSpPr/>
          <p:nvPr/>
        </p:nvSpPr>
        <p:spPr>
          <a:xfrm>
            <a:off x="8017577" y="4399822"/>
            <a:ext cx="3331740" cy="1639237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045308" y="4440823"/>
            <a:ext cx="30619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350" b="1" dirty="0">
                <a:latin typeface="Arial" panose="020B0604020202020204" pitchFamily="34" charset="0"/>
                <a:cs typeface="Arial" panose="020B0604020202020204" pitchFamily="34" charset="0"/>
              </a:rPr>
              <a:t>Perdamaian Dunia </a:t>
            </a:r>
            <a:r>
              <a:rPr lang="fi-FI" sz="1350" b="1" dirty="0" smtClean="0">
                <a:latin typeface="Arial" panose="020B0604020202020204" pitchFamily="34" charset="0"/>
                <a:cs typeface="Arial" panose="020B0604020202020204" pitchFamily="34" charset="0"/>
              </a:rPr>
              <a:t>(Cinta </a:t>
            </a:r>
            <a:r>
              <a:rPr lang="fi-FI" sz="1350" b="1" dirty="0">
                <a:latin typeface="Arial" panose="020B0604020202020204" pitchFamily="34" charset="0"/>
                <a:cs typeface="Arial" panose="020B0604020202020204" pitchFamily="34" charset="0"/>
              </a:rPr>
              <a:t>Tanah Air) Kemerdekaan, Kemanusiaan</a:t>
            </a:r>
            <a:endParaRPr lang="en-US" sz="13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424726" y="876538"/>
            <a:ext cx="32413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CONNECTING ALUMNI</a:t>
            </a:r>
            <a:endParaRPr lang="en-US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487534" y="5357527"/>
            <a:ext cx="3241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HAPPINESS FOR ALL</a:t>
            </a:r>
          </a:p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(HBD Pop Up)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847165" y="5708796"/>
            <a:ext cx="3355439" cy="523256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Professional personal </a:t>
            </a:r>
          </a:p>
          <a:p>
            <a:pPr algn="ctr"/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 Management System (FMS)</a:t>
            </a:r>
            <a:endParaRPr lang="en-US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714676" y="1561121"/>
            <a:ext cx="363231" cy="363231"/>
          </a:xfrm>
          <a:prstGeom prst="rect">
            <a:avLst/>
          </a:prstGeom>
        </p:spPr>
      </p:pic>
      <p:sp>
        <p:nvSpPr>
          <p:cNvPr id="37" name="Down Arrow 36"/>
          <p:cNvSpPr/>
          <p:nvPr/>
        </p:nvSpPr>
        <p:spPr>
          <a:xfrm>
            <a:off x="1770910" y="5510139"/>
            <a:ext cx="488196" cy="181354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Elbow Connector 39"/>
          <p:cNvCxnSpPr/>
          <p:nvPr/>
        </p:nvCxnSpPr>
        <p:spPr>
          <a:xfrm flipV="1">
            <a:off x="6086969" y="1378235"/>
            <a:ext cx="1864195" cy="535558"/>
          </a:xfrm>
          <a:prstGeom prst="bentConnector3">
            <a:avLst>
              <a:gd name="adj1" fmla="val -1936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lbow Connector 54"/>
          <p:cNvCxnSpPr>
            <a:stCxn id="5" idx="3"/>
          </p:cNvCxnSpPr>
          <p:nvPr/>
        </p:nvCxnSpPr>
        <p:spPr>
          <a:xfrm>
            <a:off x="4161358" y="1375991"/>
            <a:ext cx="1898188" cy="548361"/>
          </a:xfrm>
          <a:prstGeom prst="bentConnector3">
            <a:avLst>
              <a:gd name="adj1" fmla="val 9888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Elbow Connector 63"/>
          <p:cNvCxnSpPr/>
          <p:nvPr/>
        </p:nvCxnSpPr>
        <p:spPr>
          <a:xfrm flipV="1">
            <a:off x="4214252" y="4734622"/>
            <a:ext cx="1893973" cy="484819"/>
          </a:xfrm>
          <a:prstGeom prst="bentConnector3">
            <a:avLst>
              <a:gd name="adj1" fmla="val 996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Elbow Connector 68"/>
          <p:cNvCxnSpPr/>
          <p:nvPr/>
        </p:nvCxnSpPr>
        <p:spPr>
          <a:xfrm>
            <a:off x="6123604" y="4726329"/>
            <a:ext cx="1932647" cy="493112"/>
          </a:xfrm>
          <a:prstGeom prst="bentConnector3">
            <a:avLst>
              <a:gd name="adj1" fmla="val -792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>
            <a:stCxn id="6" idx="3"/>
          </p:cNvCxnSpPr>
          <p:nvPr/>
        </p:nvCxnSpPr>
        <p:spPr>
          <a:xfrm flipV="1">
            <a:off x="4179368" y="3011466"/>
            <a:ext cx="438847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7440255" y="3011466"/>
            <a:ext cx="5109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330059" y="1570688"/>
            <a:ext cx="1530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/>
              <a:t>Profesional</a:t>
            </a:r>
            <a:r>
              <a:rPr lang="en-US" sz="1200" b="1" dirty="0" smtClean="0"/>
              <a:t> Profiling</a:t>
            </a:r>
            <a:endParaRPr lang="en-US" sz="1200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6262389" y="1595803"/>
            <a:ext cx="1530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DIGITAL ALUMNI BOOK</a:t>
            </a:r>
            <a:endParaRPr lang="en-US" sz="1200" b="1" dirty="0"/>
          </a:p>
        </p:txBody>
      </p:sp>
      <p:sp>
        <p:nvSpPr>
          <p:cNvPr id="52" name="TextBox 51"/>
          <p:cNvSpPr txBox="1"/>
          <p:nvPr/>
        </p:nvSpPr>
        <p:spPr>
          <a:xfrm>
            <a:off x="4218301" y="4742915"/>
            <a:ext cx="1530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MY LIFE ALBUM</a:t>
            </a:r>
            <a:endParaRPr lang="en-US" sz="1200" b="1" dirty="0"/>
          </a:p>
        </p:txBody>
      </p:sp>
      <p:sp>
        <p:nvSpPr>
          <p:cNvPr id="53" name="TextBox 52"/>
          <p:cNvSpPr txBox="1"/>
          <p:nvPr/>
        </p:nvSpPr>
        <p:spPr>
          <a:xfrm>
            <a:off x="6225744" y="4706453"/>
            <a:ext cx="1530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FILE MANAGEMENT SYSTEM</a:t>
            </a:r>
            <a:endParaRPr lang="en-US" sz="1200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83056" y="517636"/>
            <a:ext cx="3631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LAYANAN PLATFORM ONLINE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052" y="1055832"/>
            <a:ext cx="4161787" cy="41617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270" y="4902706"/>
            <a:ext cx="608536" cy="10811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216" y="4917093"/>
            <a:ext cx="606926" cy="107830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5357" y="4916433"/>
            <a:ext cx="593082" cy="106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28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Elbow Connector 9"/>
          <p:cNvCxnSpPr>
            <a:stCxn id="190" idx="3"/>
            <a:endCxn id="92" idx="1"/>
          </p:cNvCxnSpPr>
          <p:nvPr/>
        </p:nvCxnSpPr>
        <p:spPr>
          <a:xfrm>
            <a:off x="2296552" y="2131874"/>
            <a:ext cx="1378558" cy="215060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190" idx="3"/>
            <a:endCxn id="122" idx="1"/>
          </p:cNvCxnSpPr>
          <p:nvPr/>
        </p:nvCxnSpPr>
        <p:spPr>
          <a:xfrm flipV="1">
            <a:off x="2296552" y="507664"/>
            <a:ext cx="1425958" cy="1624210"/>
          </a:xfrm>
          <a:prstGeom prst="bentConnector3">
            <a:avLst>
              <a:gd name="adj1" fmla="val 4910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190" idx="3"/>
            <a:endCxn id="115" idx="1"/>
          </p:cNvCxnSpPr>
          <p:nvPr/>
        </p:nvCxnSpPr>
        <p:spPr>
          <a:xfrm flipV="1">
            <a:off x="2296552" y="1377570"/>
            <a:ext cx="1440194" cy="754304"/>
          </a:xfrm>
          <a:prstGeom prst="bentConnector3">
            <a:avLst>
              <a:gd name="adj1" fmla="val 4823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Group 56"/>
          <p:cNvGrpSpPr/>
          <p:nvPr/>
        </p:nvGrpSpPr>
        <p:grpSpPr>
          <a:xfrm>
            <a:off x="6129763" y="914898"/>
            <a:ext cx="3406257" cy="948827"/>
            <a:chOff x="5316964" y="1160649"/>
            <a:chExt cx="3007886" cy="1085659"/>
          </a:xfrm>
          <a:solidFill>
            <a:srgbClr val="0070C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1" name="Rounded Rectangle 40"/>
            <p:cNvSpPr/>
            <p:nvPr/>
          </p:nvSpPr>
          <p:spPr>
            <a:xfrm>
              <a:off x="5316964" y="1160649"/>
              <a:ext cx="3007886" cy="1085659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050" b="1" dirty="0" smtClean="0"/>
                <a:t>PAKAIAN DAERAH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050" b="1" dirty="0" smtClean="0"/>
                <a:t>TARIAN DAERAH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050" b="1" dirty="0" smtClean="0"/>
                <a:t>LAGU DAERAH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050" b="1" dirty="0" smtClean="0"/>
                <a:t>RUMAH ADAT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7022424" y="1275649"/>
              <a:ext cx="1285876" cy="660303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050" b="1" dirty="0" smtClean="0">
                  <a:solidFill>
                    <a:schemeClr val="bg1"/>
                  </a:solidFill>
                </a:rPr>
                <a:t>KULINER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050" b="1" dirty="0" smtClean="0">
                  <a:solidFill>
                    <a:schemeClr val="bg1"/>
                  </a:solidFill>
                </a:rPr>
                <a:t>TEMPAT WISATA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050" b="1" dirty="0" smtClean="0">
                  <a:solidFill>
                    <a:schemeClr val="bg1"/>
                  </a:solidFill>
                </a:rPr>
                <a:t>DLL.</a:t>
              </a:r>
              <a:endParaRPr lang="en-US" sz="105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62" name="Rounded Rectangle 61"/>
          <p:cNvSpPr/>
          <p:nvPr/>
        </p:nvSpPr>
        <p:spPr>
          <a:xfrm>
            <a:off x="6077927" y="2003667"/>
            <a:ext cx="3458093" cy="126584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1000" b="1" dirty="0" smtClean="0"/>
              <a:t>PANCASILA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1000" b="1" dirty="0" smtClean="0"/>
              <a:t>4 PILAR KEBANGSAAN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1000" b="1" dirty="0" smtClean="0"/>
              <a:t>VIDEO PEMBELAJARAN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1000" b="1" dirty="0" smtClean="0"/>
              <a:t>E-TRYOUT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1000" b="1" dirty="0" smtClean="0"/>
              <a:t>E-FLASHCARD</a:t>
            </a:r>
            <a:endParaRPr lang="en-US" sz="1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1000" b="1" dirty="0" smtClean="0"/>
              <a:t>EDU GAMES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1000" b="1" dirty="0" smtClean="0"/>
              <a:t>TOEFL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702220" y="2058292"/>
            <a:ext cx="3077003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1050" b="1" dirty="0" smtClean="0">
                <a:solidFill>
                  <a:schemeClr val="bg1"/>
                </a:solidFill>
              </a:rPr>
              <a:t>E-BOOK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1050" b="1" dirty="0" smtClean="0">
                <a:solidFill>
                  <a:schemeClr val="bg1"/>
                </a:solidFill>
              </a:rPr>
              <a:t>PSYCHOLOGY TEST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1050" b="1" dirty="0" smtClean="0">
                <a:solidFill>
                  <a:schemeClr val="bg1"/>
                </a:solidFill>
              </a:rPr>
              <a:t>ILMCI BILIONER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1050" b="1" dirty="0" smtClean="0">
                <a:solidFill>
                  <a:schemeClr val="bg1"/>
                </a:solidFill>
              </a:rPr>
              <a:t>PEMBELAJARAN CODING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67" name="Right Brace 66"/>
          <p:cNvSpPr/>
          <p:nvPr/>
        </p:nvSpPr>
        <p:spPr>
          <a:xfrm>
            <a:off x="9671846" y="2093165"/>
            <a:ext cx="428625" cy="102724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68" name="TextBox 67"/>
          <p:cNvSpPr txBox="1"/>
          <p:nvPr/>
        </p:nvSpPr>
        <p:spPr>
          <a:xfrm>
            <a:off x="10175321" y="2142930"/>
            <a:ext cx="1846641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id-ID" sz="1100" b="1" i="0" u="none" strike="noStrike" dirty="0" smtClean="0">
                <a:solidFill>
                  <a:srgbClr val="000000"/>
                </a:solidFill>
                <a:effectLst/>
              </a:rPr>
              <a:t>RP.</a:t>
            </a:r>
            <a:r>
              <a:rPr lang="en-US" sz="1100" b="1" i="0" u="none" strike="noStrike" dirty="0" smtClean="0">
                <a:solidFill>
                  <a:srgbClr val="000000"/>
                </a:solidFill>
                <a:effectLst/>
              </a:rPr>
              <a:t>7.500.000</a:t>
            </a:r>
            <a:r>
              <a:rPr lang="en-US" sz="1100" b="1" dirty="0" smtClean="0">
                <a:solidFill>
                  <a:srgbClr val="000000"/>
                </a:solidFill>
              </a:rPr>
              <a:t> </a:t>
            </a:r>
            <a:r>
              <a:rPr lang="id-ID" sz="1100" b="1" i="0" u="none" strike="noStrike" baseline="0" dirty="0" smtClean="0">
                <a:solidFill>
                  <a:srgbClr val="000000"/>
                </a:solidFill>
                <a:effectLst/>
              </a:rPr>
              <a:t>/</a:t>
            </a:r>
            <a:r>
              <a:rPr lang="en-US" sz="1100" b="1" dirty="0" smtClean="0">
                <a:solidFill>
                  <a:srgbClr val="000000"/>
                </a:solidFill>
              </a:rPr>
              <a:t>SISWA</a:t>
            </a:r>
            <a:r>
              <a:rPr lang="id-ID" sz="1100" b="1" i="0" u="none" strike="noStrike" baseline="0" dirty="0" smtClean="0">
                <a:solidFill>
                  <a:srgbClr val="000000"/>
                </a:solidFill>
                <a:effectLst/>
              </a:rPr>
              <a:t>/TAHUN</a:t>
            </a:r>
            <a:r>
              <a:rPr lang="en-US" sz="1100" b="1" i="0" u="none" strike="noStrike" baseline="0" dirty="0" smtClean="0">
                <a:solidFill>
                  <a:srgbClr val="000000"/>
                </a:solidFill>
                <a:effectLst/>
              </a:rPr>
              <a:t> </a:t>
            </a:r>
          </a:p>
          <a:p>
            <a:pPr fontAlgn="t"/>
            <a:r>
              <a:rPr lang="en-US" sz="1100" b="1" i="0" u="none" strike="noStrike" baseline="0" dirty="0" smtClean="0">
                <a:solidFill>
                  <a:srgbClr val="000000"/>
                </a:solidFill>
                <a:effectLst/>
              </a:rPr>
              <a:t>VS</a:t>
            </a:r>
          </a:p>
          <a:p>
            <a:pPr fontAlgn="t"/>
            <a:r>
              <a:rPr lang="en-US" sz="1100" b="1" dirty="0" smtClean="0">
                <a:solidFill>
                  <a:srgbClr val="000000"/>
                </a:solidFill>
              </a:rPr>
              <a:t>RP. 100.000</a:t>
            </a:r>
          </a:p>
          <a:p>
            <a:pPr fontAlgn="t"/>
            <a:r>
              <a:rPr lang="id-ID" sz="1100" b="1" i="0" u="none" strike="noStrike" baseline="0" dirty="0" smtClean="0">
                <a:solidFill>
                  <a:srgbClr val="000000"/>
                </a:solidFill>
                <a:effectLst/>
              </a:rPr>
              <a:t> /</a:t>
            </a:r>
            <a:r>
              <a:rPr lang="en-US" sz="1100" b="1" dirty="0" smtClean="0">
                <a:solidFill>
                  <a:srgbClr val="000000"/>
                </a:solidFill>
              </a:rPr>
              <a:t>SISWA</a:t>
            </a:r>
            <a:r>
              <a:rPr lang="id-ID" sz="1100" b="1" i="0" u="none" strike="noStrike" baseline="0" dirty="0" smtClean="0">
                <a:solidFill>
                  <a:srgbClr val="000000"/>
                </a:solidFill>
                <a:effectLst/>
              </a:rPr>
              <a:t>/TAHUN</a:t>
            </a:r>
            <a:r>
              <a:rPr lang="en-US" sz="1100" b="1" i="0" u="none" strike="noStrike" baseline="0" dirty="0" smtClean="0">
                <a:solidFill>
                  <a:srgbClr val="000000"/>
                </a:solidFill>
                <a:effectLst/>
              </a:rPr>
              <a:t> </a:t>
            </a:r>
            <a:endParaRPr lang="id-ID" sz="1100" b="1" i="0" u="none" strike="noStrike" dirty="0" smtClean="0">
              <a:solidFill>
                <a:srgbClr val="000000"/>
              </a:solidFill>
              <a:effectLst/>
            </a:endParaRPr>
          </a:p>
        </p:txBody>
      </p:sp>
      <p:cxnSp>
        <p:nvCxnSpPr>
          <p:cNvPr id="72" name="Elbow Connector 71"/>
          <p:cNvCxnSpPr>
            <a:endCxn id="75" idx="1"/>
          </p:cNvCxnSpPr>
          <p:nvPr/>
        </p:nvCxnSpPr>
        <p:spPr>
          <a:xfrm flipV="1">
            <a:off x="5185104" y="3761514"/>
            <a:ext cx="944659" cy="52096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ounded Rectangle 74"/>
          <p:cNvSpPr/>
          <p:nvPr/>
        </p:nvSpPr>
        <p:spPr>
          <a:xfrm>
            <a:off x="6129763" y="3516769"/>
            <a:ext cx="1245762" cy="489489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FITUR</a:t>
            </a:r>
            <a:endParaRPr lang="id-ID" sz="1200" b="1" dirty="0" smtClean="0">
              <a:solidFill>
                <a:schemeClr val="tx1"/>
              </a:solidFill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6129763" y="4827505"/>
            <a:ext cx="1245762" cy="489489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DIGITALISASI DATA</a:t>
            </a:r>
            <a:endParaRPr lang="id-ID" sz="1200" b="1" dirty="0" smtClean="0">
              <a:solidFill>
                <a:schemeClr val="tx1"/>
              </a:solidFill>
            </a:endParaRPr>
          </a:p>
        </p:txBody>
      </p:sp>
      <p:cxnSp>
        <p:nvCxnSpPr>
          <p:cNvPr id="83" name="Elbow Connector 82"/>
          <p:cNvCxnSpPr>
            <a:stCxn id="92" idx="3"/>
            <a:endCxn id="82" idx="1"/>
          </p:cNvCxnSpPr>
          <p:nvPr/>
        </p:nvCxnSpPr>
        <p:spPr>
          <a:xfrm>
            <a:off x="5185103" y="4282483"/>
            <a:ext cx="944660" cy="78976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ounded Rectangle 88"/>
          <p:cNvSpPr/>
          <p:nvPr/>
        </p:nvSpPr>
        <p:spPr>
          <a:xfrm>
            <a:off x="8077518" y="3422153"/>
            <a:ext cx="2097803" cy="676810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 smtClean="0"/>
              <a:t>DIGITAL BOOK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 smtClean="0"/>
              <a:t>PROFESIONAL PROFILING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 smtClean="0"/>
              <a:t>MY LIFE ALBUM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 smtClean="0"/>
              <a:t>FMS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/>
              <a:t>MY PERSONAL </a:t>
            </a:r>
            <a:r>
              <a:rPr lang="en-US" sz="900" b="1" dirty="0" smtClean="0"/>
              <a:t>DOCUMENT</a:t>
            </a:r>
            <a:endParaRPr lang="en-US" sz="900" b="1" dirty="0"/>
          </a:p>
        </p:txBody>
      </p:sp>
      <p:sp>
        <p:nvSpPr>
          <p:cNvPr id="90" name="Rounded Rectangle 89"/>
          <p:cNvSpPr/>
          <p:nvPr/>
        </p:nvSpPr>
        <p:spPr>
          <a:xfrm>
            <a:off x="8077518" y="4249688"/>
            <a:ext cx="2097803" cy="676810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 smtClean="0"/>
              <a:t>DATA SISWA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 smtClean="0"/>
              <a:t>DATA GURU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 smtClean="0"/>
              <a:t>DATA SEKOLAH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 smtClean="0"/>
              <a:t>DATA IJAZAH</a:t>
            </a:r>
            <a:endParaRPr lang="id-ID" sz="900" b="1" dirty="0" smtClean="0"/>
          </a:p>
        </p:txBody>
      </p:sp>
      <p:sp>
        <p:nvSpPr>
          <p:cNvPr id="91" name="Rounded Rectangle 90"/>
          <p:cNvSpPr/>
          <p:nvPr/>
        </p:nvSpPr>
        <p:spPr>
          <a:xfrm>
            <a:off x="8061098" y="5171496"/>
            <a:ext cx="2097803" cy="676810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b="1" dirty="0" smtClean="0"/>
              <a:t>DASHBOARD 5 TINGKAT</a:t>
            </a:r>
            <a:endParaRPr lang="id-ID" sz="1050" b="1" dirty="0" smtClean="0"/>
          </a:p>
        </p:txBody>
      </p:sp>
      <p:sp>
        <p:nvSpPr>
          <p:cNvPr id="92" name="Rounded Rectangle 91"/>
          <p:cNvSpPr/>
          <p:nvPr/>
        </p:nvSpPr>
        <p:spPr>
          <a:xfrm>
            <a:off x="3675110" y="4043880"/>
            <a:ext cx="1509993" cy="47720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E- DIGITALISASI</a:t>
            </a:r>
          </a:p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DATA</a:t>
            </a:r>
            <a:endParaRPr lang="id-ID" sz="1200" b="1" dirty="0" smtClean="0">
              <a:solidFill>
                <a:schemeClr val="tx1"/>
              </a:solidFill>
            </a:endParaRPr>
          </a:p>
        </p:txBody>
      </p:sp>
      <p:sp>
        <p:nvSpPr>
          <p:cNvPr id="99" name="Rounded Rectangle 98"/>
          <p:cNvSpPr/>
          <p:nvPr/>
        </p:nvSpPr>
        <p:spPr>
          <a:xfrm>
            <a:off x="3700510" y="2395262"/>
            <a:ext cx="1509993" cy="47720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MANFAAT </a:t>
            </a:r>
          </a:p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E-LEARNING</a:t>
            </a:r>
            <a:endParaRPr lang="id-ID" b="1" dirty="0">
              <a:solidFill>
                <a:schemeClr val="tx1"/>
              </a:solidFill>
            </a:endParaRPr>
          </a:p>
        </p:txBody>
      </p:sp>
      <p:cxnSp>
        <p:nvCxnSpPr>
          <p:cNvPr id="111" name="Elbow Connector 110"/>
          <p:cNvCxnSpPr>
            <a:stCxn id="190" idx="3"/>
            <a:endCxn id="99" idx="1"/>
          </p:cNvCxnSpPr>
          <p:nvPr/>
        </p:nvCxnSpPr>
        <p:spPr>
          <a:xfrm>
            <a:off x="2296552" y="2131874"/>
            <a:ext cx="1403958" cy="50199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Rounded Rectangle 114"/>
          <p:cNvSpPr/>
          <p:nvPr/>
        </p:nvSpPr>
        <p:spPr>
          <a:xfrm>
            <a:off x="3736746" y="1138967"/>
            <a:ext cx="1509993" cy="47720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E-KEARIFAN</a:t>
            </a:r>
            <a:r>
              <a:rPr lang="en-US" sz="1200" b="1" baseline="0" dirty="0" smtClean="0">
                <a:solidFill>
                  <a:schemeClr val="tx1"/>
                </a:solidFill>
              </a:rPr>
              <a:t> LOKAL</a:t>
            </a:r>
            <a:endParaRPr lang="id-ID" sz="1200" b="1" dirty="0" smtClean="0">
              <a:solidFill>
                <a:schemeClr val="tx1"/>
              </a:solidFill>
            </a:endParaRPr>
          </a:p>
        </p:txBody>
      </p:sp>
      <p:sp>
        <p:nvSpPr>
          <p:cNvPr id="122" name="Rounded Rectangle 121"/>
          <p:cNvSpPr/>
          <p:nvPr/>
        </p:nvSpPr>
        <p:spPr>
          <a:xfrm>
            <a:off x="3722510" y="269061"/>
            <a:ext cx="1509993" cy="47720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b="1" dirty="0" smtClean="0">
                <a:solidFill>
                  <a:schemeClr val="tx1"/>
                </a:solidFill>
              </a:rPr>
              <a:t>E-KAMPUNG</a:t>
            </a:r>
            <a:r>
              <a:rPr lang="id-ID" sz="1200" b="1" baseline="0" dirty="0" smtClean="0">
                <a:solidFill>
                  <a:schemeClr val="tx1"/>
                </a:solidFill>
              </a:rPr>
              <a:t> PANCASILA</a:t>
            </a:r>
            <a:endParaRPr lang="id-ID" sz="1200" b="1" dirty="0" smtClean="0">
              <a:solidFill>
                <a:schemeClr val="tx1"/>
              </a:solidFill>
            </a:endParaRPr>
          </a:p>
        </p:txBody>
      </p:sp>
      <p:cxnSp>
        <p:nvCxnSpPr>
          <p:cNvPr id="125" name="Straight Arrow Connector 124"/>
          <p:cNvCxnSpPr>
            <a:stCxn id="122" idx="3"/>
            <a:endCxn id="169" idx="1"/>
          </p:cNvCxnSpPr>
          <p:nvPr/>
        </p:nvCxnSpPr>
        <p:spPr>
          <a:xfrm>
            <a:off x="5232503" y="507664"/>
            <a:ext cx="897260" cy="90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Arrow Connector 138"/>
          <p:cNvCxnSpPr>
            <a:endCxn id="41" idx="1"/>
          </p:cNvCxnSpPr>
          <p:nvPr/>
        </p:nvCxnSpPr>
        <p:spPr>
          <a:xfrm>
            <a:off x="5246739" y="1377569"/>
            <a:ext cx="883024" cy="117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Arrow Connector 139"/>
          <p:cNvCxnSpPr>
            <a:stCxn id="99" idx="3"/>
            <a:endCxn id="62" idx="1"/>
          </p:cNvCxnSpPr>
          <p:nvPr/>
        </p:nvCxnSpPr>
        <p:spPr>
          <a:xfrm>
            <a:off x="5210503" y="2633865"/>
            <a:ext cx="867424" cy="27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Rounded Rectangle 168"/>
          <p:cNvSpPr/>
          <p:nvPr/>
        </p:nvSpPr>
        <p:spPr>
          <a:xfrm>
            <a:off x="6129763" y="247830"/>
            <a:ext cx="3387515" cy="537680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50" b="1" dirty="0" smtClean="0"/>
              <a:t>MATERI SUBJEK</a:t>
            </a:r>
            <a:r>
              <a:rPr lang="id-ID" sz="1050" b="1" baseline="0" dirty="0" smtClean="0"/>
              <a:t> WAJIB </a:t>
            </a:r>
            <a:endParaRPr lang="en-US" sz="1050" b="1" baseline="0" dirty="0" smtClean="0"/>
          </a:p>
          <a:p>
            <a:pPr algn="ctr"/>
            <a:r>
              <a:rPr lang="id-ID" sz="1050" b="1" baseline="0" dirty="0" smtClean="0"/>
              <a:t>SD</a:t>
            </a:r>
            <a:r>
              <a:rPr lang="en-US" sz="1050" b="1" baseline="0" dirty="0" smtClean="0"/>
              <a:t> – </a:t>
            </a:r>
            <a:r>
              <a:rPr lang="id-ID" sz="1050" b="1" baseline="0" dirty="0" smtClean="0"/>
              <a:t>S3</a:t>
            </a:r>
            <a:endParaRPr lang="id-ID" sz="1050" b="1" dirty="0" smtClean="0"/>
          </a:p>
        </p:txBody>
      </p:sp>
      <p:grpSp>
        <p:nvGrpSpPr>
          <p:cNvPr id="215" name="Group 214"/>
          <p:cNvGrpSpPr/>
          <p:nvPr/>
        </p:nvGrpSpPr>
        <p:grpSpPr>
          <a:xfrm>
            <a:off x="156818" y="1590460"/>
            <a:ext cx="2433070" cy="1057116"/>
            <a:chOff x="156818" y="1742860"/>
            <a:chExt cx="2433070" cy="1057116"/>
          </a:xfrm>
        </p:grpSpPr>
        <p:sp>
          <p:nvSpPr>
            <p:cNvPr id="190" name="Rounded Rectangle 189">
              <a:hlinkClick r:id="" action="ppaction://noaction"/>
            </p:cNvPr>
            <p:cNvSpPr/>
            <p:nvPr/>
          </p:nvSpPr>
          <p:spPr>
            <a:xfrm>
              <a:off x="215900" y="1768572"/>
              <a:ext cx="2080652" cy="1031404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sz="1100" b="1" dirty="0" smtClean="0">
                <a:solidFill>
                  <a:schemeClr val="tx1"/>
                </a:solidFill>
              </a:endParaRPr>
            </a:p>
          </p:txBody>
        </p:sp>
        <p:pic>
          <p:nvPicPr>
            <p:cNvPr id="191" name="Picture 19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818" y="1742860"/>
              <a:ext cx="936108" cy="994628"/>
            </a:xfrm>
            <a:prstGeom prst="rect">
              <a:avLst/>
            </a:prstGeom>
          </p:spPr>
        </p:pic>
        <p:sp>
          <p:nvSpPr>
            <p:cNvPr id="214" name="TextBox 213"/>
            <p:cNvSpPr txBox="1"/>
            <p:nvPr/>
          </p:nvSpPr>
          <p:spPr>
            <a:xfrm>
              <a:off x="979111" y="1926522"/>
              <a:ext cx="16107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b="1" dirty="0" smtClean="0">
                  <a:solidFill>
                    <a:schemeClr val="tx1"/>
                  </a:solidFill>
                </a:rPr>
                <a:t>Digital Alumni &amp; Community Book</a:t>
              </a:r>
            </a:p>
            <a:p>
              <a:r>
                <a:rPr lang="id-ID" sz="1200" b="1" dirty="0" smtClean="0">
                  <a:solidFill>
                    <a:schemeClr val="tx1"/>
                  </a:solidFill>
                </a:rPr>
                <a:t>DAC BOOK</a:t>
              </a:r>
            </a:p>
            <a:p>
              <a:endParaRPr lang="en-US" sz="1200" b="1" dirty="0"/>
            </a:p>
          </p:txBody>
        </p:sp>
      </p:grpSp>
      <p:cxnSp>
        <p:nvCxnSpPr>
          <p:cNvPr id="216" name="Elbow Connector 215"/>
          <p:cNvCxnSpPr>
            <a:stCxn id="82" idx="3"/>
            <a:endCxn id="90" idx="1"/>
          </p:cNvCxnSpPr>
          <p:nvPr/>
        </p:nvCxnSpPr>
        <p:spPr>
          <a:xfrm flipV="1">
            <a:off x="7375525" y="4588093"/>
            <a:ext cx="701993" cy="48415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Elbow Connector 216"/>
          <p:cNvCxnSpPr>
            <a:stCxn id="82" idx="3"/>
            <a:endCxn id="91" idx="1"/>
          </p:cNvCxnSpPr>
          <p:nvPr/>
        </p:nvCxnSpPr>
        <p:spPr>
          <a:xfrm>
            <a:off x="7375525" y="5072250"/>
            <a:ext cx="685573" cy="43765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Straight Arrow Connector 229"/>
          <p:cNvCxnSpPr>
            <a:stCxn id="75" idx="3"/>
            <a:endCxn id="89" idx="1"/>
          </p:cNvCxnSpPr>
          <p:nvPr/>
        </p:nvCxnSpPr>
        <p:spPr>
          <a:xfrm flipV="1">
            <a:off x="7375525" y="3760558"/>
            <a:ext cx="701993" cy="9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6196438" y="6066022"/>
            <a:ext cx="1245762" cy="489489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DAC GROUP</a:t>
            </a:r>
            <a:endParaRPr lang="id-ID" sz="1200" b="1" dirty="0" smtClean="0">
              <a:solidFill>
                <a:schemeClr val="tx1"/>
              </a:solidFill>
            </a:endParaRPr>
          </a:p>
        </p:txBody>
      </p:sp>
      <p:cxnSp>
        <p:nvCxnSpPr>
          <p:cNvPr id="49" name="Elbow Connector 48"/>
          <p:cNvCxnSpPr>
            <a:stCxn id="92" idx="3"/>
            <a:endCxn id="48" idx="1"/>
          </p:cNvCxnSpPr>
          <p:nvPr/>
        </p:nvCxnSpPr>
        <p:spPr>
          <a:xfrm>
            <a:off x="5185103" y="4282483"/>
            <a:ext cx="1011335" cy="2028284"/>
          </a:xfrm>
          <a:prstGeom prst="bentConnector3">
            <a:avLst>
              <a:gd name="adj1" fmla="val 4717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ounded Rectangle 57"/>
          <p:cNvSpPr/>
          <p:nvPr/>
        </p:nvSpPr>
        <p:spPr>
          <a:xfrm>
            <a:off x="8061097" y="5972361"/>
            <a:ext cx="2097803" cy="676810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b="1" dirty="0" smtClean="0"/>
              <a:t>GRUP KELAS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b="1" dirty="0" smtClean="0"/>
              <a:t>GRUP ANGKATAN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b="1" dirty="0" smtClean="0"/>
              <a:t>GRUP SEKOLAH</a:t>
            </a:r>
          </a:p>
        </p:txBody>
      </p:sp>
      <p:cxnSp>
        <p:nvCxnSpPr>
          <p:cNvPr id="61" name="Straight Arrow Connector 60"/>
          <p:cNvCxnSpPr>
            <a:stCxn id="48" idx="3"/>
            <a:endCxn id="58" idx="1"/>
          </p:cNvCxnSpPr>
          <p:nvPr/>
        </p:nvCxnSpPr>
        <p:spPr>
          <a:xfrm flipV="1">
            <a:off x="7442200" y="6310766"/>
            <a:ext cx="618897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-1731050" y="284063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t"/>
            <a:r>
              <a:rPr lang="en-US" b="1" dirty="0" smtClean="0">
                <a:solidFill>
                  <a:srgbClr val="000000"/>
                </a:solidFill>
              </a:rPr>
              <a:t>RP</a:t>
            </a:r>
            <a:r>
              <a:rPr lang="en-US" b="1" dirty="0">
                <a:solidFill>
                  <a:srgbClr val="000000"/>
                </a:solidFill>
              </a:rPr>
              <a:t>. 100.000</a:t>
            </a:r>
          </a:p>
          <a:p>
            <a:pPr algn="ctr" fontAlgn="t"/>
            <a:r>
              <a:rPr lang="en-US" b="1" dirty="0" smtClean="0">
                <a:solidFill>
                  <a:srgbClr val="000000"/>
                </a:solidFill>
              </a:rPr>
              <a:t>SISWA</a:t>
            </a:r>
            <a:r>
              <a:rPr lang="id-ID" b="1" dirty="0">
                <a:solidFill>
                  <a:srgbClr val="000000"/>
                </a:solidFill>
              </a:rPr>
              <a:t>/TAHUN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endParaRPr lang="id-ID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81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614" y="1350781"/>
            <a:ext cx="1759626" cy="384819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314" y="1347290"/>
            <a:ext cx="1790547" cy="38397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737" y="1347290"/>
            <a:ext cx="1796617" cy="384819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90113" y="5287772"/>
            <a:ext cx="2055078" cy="30777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Profesional</a:t>
            </a:r>
            <a:r>
              <a:rPr lang="en-US" sz="1400" dirty="0" smtClean="0"/>
              <a:t> Profiling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9308680" y="5287772"/>
            <a:ext cx="1947456" cy="30777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FMS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7338390" y="5287772"/>
            <a:ext cx="1839964" cy="30777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My Life Album</a:t>
            </a:r>
            <a:endParaRPr lang="en-US" sz="1400" dirty="0"/>
          </a:p>
        </p:txBody>
      </p:sp>
      <p:sp>
        <p:nvSpPr>
          <p:cNvPr id="21" name="Rectangle 20"/>
          <p:cNvSpPr/>
          <p:nvPr/>
        </p:nvSpPr>
        <p:spPr>
          <a:xfrm>
            <a:off x="12538818" y="8206197"/>
            <a:ext cx="748618" cy="6351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7346915" y="3022186"/>
            <a:ext cx="1822914" cy="2173298"/>
            <a:chOff x="6159296" y="3097222"/>
            <a:chExt cx="2361508" cy="2794594"/>
          </a:xfrm>
        </p:grpSpPr>
        <p:sp>
          <p:nvSpPr>
            <p:cNvPr id="2" name="Rectangle 1"/>
            <p:cNvSpPr/>
            <p:nvPr/>
          </p:nvSpPr>
          <p:spPr>
            <a:xfrm>
              <a:off x="6207406" y="3097222"/>
              <a:ext cx="758543" cy="915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002776" y="3097222"/>
              <a:ext cx="745158" cy="915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775625" y="3097222"/>
              <a:ext cx="745158" cy="915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203291" y="4032673"/>
              <a:ext cx="762658" cy="915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772186" y="4030292"/>
              <a:ext cx="748618" cy="915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996284" y="4025712"/>
              <a:ext cx="748618" cy="9251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40" name="Picture 16" descr="https://i.pinimg.com/originals/ca/93/2d/ca932d2af75b0b14b65a181afaa25f7a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6970" y="4050518"/>
              <a:ext cx="707230" cy="881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4" name="Picture 20" descr="https://i.pinimg.com/originals/1a/6d/d3/1a6dd365b4b2bd5990a757d0b3a0f879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1831" y="4050517"/>
              <a:ext cx="681037" cy="8858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6" name="Picture 22" descr="https://i.pinimg.com/originals/46/d6/b0/46d6b08350827b84f74102f1d306c22e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91827" y="4050517"/>
              <a:ext cx="702092" cy="8858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Rectangle 28"/>
            <p:cNvSpPr/>
            <p:nvPr/>
          </p:nvSpPr>
          <p:spPr>
            <a:xfrm>
              <a:off x="6205672" y="4966678"/>
              <a:ext cx="762658" cy="9251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48" name="Picture 24" descr="Cute young boy — Stock Photo, Image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1411" y="3132011"/>
              <a:ext cx="706034" cy="8547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Rectangle 30"/>
            <p:cNvSpPr/>
            <p:nvPr/>
          </p:nvSpPr>
          <p:spPr>
            <a:xfrm>
              <a:off x="7002113" y="4975656"/>
              <a:ext cx="742790" cy="9161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50" name="Picture 26" descr="Cute boy — Stock Photo, Image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9738" y="3118489"/>
              <a:ext cx="681037" cy="8734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Rectangle 32"/>
            <p:cNvSpPr/>
            <p:nvPr/>
          </p:nvSpPr>
          <p:spPr>
            <a:xfrm>
              <a:off x="7775589" y="4971166"/>
              <a:ext cx="745194" cy="916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52" name="Picture 28" descr="Happy boy — Stock Photo, Image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91827" y="3118489"/>
              <a:ext cx="702092" cy="8734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Rectangle 37"/>
            <p:cNvSpPr/>
            <p:nvPr/>
          </p:nvSpPr>
          <p:spPr>
            <a:xfrm>
              <a:off x="8341519" y="5719763"/>
              <a:ext cx="90487" cy="1114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4" descr="baby happy Cheap Online Shoppi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9296" y="5066557"/>
              <a:ext cx="762658" cy="784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transparent background baby transparent&#10;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5924" y="5132482"/>
              <a:ext cx="726761" cy="5761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baby crying free png&#10;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1082" y="5132482"/>
              <a:ext cx="782837" cy="6024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05559" y="5694303"/>
              <a:ext cx="162406" cy="162406"/>
            </a:xfrm>
            <a:prstGeom prst="rect">
              <a:avLst/>
            </a:prstGeom>
          </p:spPr>
        </p:pic>
        <p:sp>
          <p:nvSpPr>
            <p:cNvPr id="3" name="Rounded Rectangle 2"/>
            <p:cNvSpPr/>
            <p:nvPr/>
          </p:nvSpPr>
          <p:spPr>
            <a:xfrm>
              <a:off x="6332443" y="5719763"/>
              <a:ext cx="504353" cy="11148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" b="1" dirty="0" smtClean="0"/>
                <a:t>1 </a:t>
              </a:r>
              <a:r>
                <a:rPr lang="en-US" sz="400" b="1" dirty="0" err="1" smtClean="0"/>
                <a:t>Tahun</a:t>
              </a:r>
              <a:endParaRPr lang="en-US" sz="400" b="1" dirty="0"/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7119668" y="5708656"/>
              <a:ext cx="466532" cy="11148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" b="1" dirty="0" smtClean="0"/>
                <a:t>1 </a:t>
              </a:r>
              <a:r>
                <a:rPr lang="en-US" sz="400" b="1" dirty="0" err="1" smtClean="0"/>
                <a:t>Tahun</a:t>
              </a:r>
              <a:endParaRPr lang="en-US" sz="400" b="1" dirty="0"/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7880747" y="5708656"/>
              <a:ext cx="500600" cy="11148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" b="1" dirty="0" smtClean="0"/>
                <a:t>1 </a:t>
              </a:r>
              <a:r>
                <a:rPr lang="en-US" sz="400" b="1" dirty="0" err="1" smtClean="0"/>
                <a:t>Tahun</a:t>
              </a:r>
              <a:endParaRPr lang="en-US" sz="400" b="1" dirty="0"/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6309754" y="4749510"/>
              <a:ext cx="500463" cy="11148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" b="1" dirty="0"/>
                <a:t>3</a:t>
              </a:r>
              <a:r>
                <a:rPr lang="en-US" sz="400" b="1" dirty="0" smtClean="0"/>
                <a:t> </a:t>
              </a:r>
              <a:r>
                <a:rPr lang="en-US" sz="400" b="1" dirty="0" err="1" smtClean="0"/>
                <a:t>Tahun</a:t>
              </a:r>
              <a:endParaRPr lang="en-US" sz="400" b="1" dirty="0"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7137385" y="4749510"/>
              <a:ext cx="466414" cy="11148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" b="1" dirty="0"/>
                <a:t>3</a:t>
              </a:r>
              <a:r>
                <a:rPr lang="en-US" sz="400" b="1" dirty="0" smtClean="0"/>
                <a:t> </a:t>
              </a:r>
              <a:r>
                <a:rPr lang="en-US" sz="400" b="1" dirty="0" err="1" smtClean="0"/>
                <a:t>Tahun</a:t>
              </a:r>
              <a:endParaRPr lang="en-US" sz="400" b="1" dirty="0"/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7901196" y="4749510"/>
              <a:ext cx="484861" cy="11148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" b="1" dirty="0"/>
                <a:t>3</a:t>
              </a:r>
              <a:r>
                <a:rPr lang="en-US" sz="400" b="1" dirty="0" smtClean="0"/>
                <a:t> </a:t>
              </a:r>
              <a:r>
                <a:rPr lang="en-US" sz="400" b="1" dirty="0" err="1" smtClean="0"/>
                <a:t>Tahun</a:t>
              </a:r>
              <a:endParaRPr lang="en-US" sz="400" b="1" dirty="0"/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6302511" y="3776053"/>
              <a:ext cx="549563" cy="11148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" b="1" dirty="0" smtClean="0"/>
                <a:t>5 </a:t>
              </a:r>
              <a:r>
                <a:rPr lang="en-US" sz="400" b="1" dirty="0" err="1" smtClean="0"/>
                <a:t>Tahun</a:t>
              </a:r>
              <a:endParaRPr lang="en-US" sz="400" b="1" dirty="0"/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7185275" y="3784627"/>
              <a:ext cx="507409" cy="11148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" b="1" dirty="0" smtClean="0"/>
                <a:t>5 </a:t>
              </a:r>
              <a:r>
                <a:rPr lang="en-US" sz="400" b="1" dirty="0" err="1" smtClean="0"/>
                <a:t>Tahun</a:t>
              </a:r>
              <a:endParaRPr lang="en-US" sz="400" b="1" dirty="0"/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7908665" y="3790182"/>
              <a:ext cx="472680" cy="11148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" b="1" dirty="0" smtClean="0"/>
                <a:t>5 </a:t>
              </a:r>
              <a:r>
                <a:rPr lang="en-US" sz="400" b="1" dirty="0" err="1" smtClean="0"/>
                <a:t>Tahun</a:t>
              </a:r>
              <a:endParaRPr lang="en-US" sz="400" b="1" dirty="0"/>
            </a:p>
          </p:txBody>
        </p:sp>
      </p:grpSp>
      <p:pic>
        <p:nvPicPr>
          <p:cNvPr id="43" name="Picture 4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2457" y="1347290"/>
            <a:ext cx="1815032" cy="38481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4" name="TextBox 43"/>
          <p:cNvSpPr txBox="1"/>
          <p:nvPr/>
        </p:nvSpPr>
        <p:spPr>
          <a:xfrm>
            <a:off x="624302" y="5287772"/>
            <a:ext cx="2055078" cy="30777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Peace For All</a:t>
            </a:r>
            <a:endParaRPr lang="en-US" sz="1400" dirty="0"/>
          </a:p>
        </p:txBody>
      </p:sp>
      <p:sp>
        <p:nvSpPr>
          <p:cNvPr id="45" name="Title 2"/>
          <p:cNvSpPr>
            <a:spLocks noGrp="1"/>
          </p:cNvSpPr>
          <p:nvPr>
            <p:ph type="title"/>
          </p:nvPr>
        </p:nvSpPr>
        <p:spPr>
          <a:xfrm>
            <a:off x="2946731" y="455131"/>
            <a:ext cx="5938835" cy="420652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err="1" smtClean="0"/>
              <a:t>Contoh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Fitur</a:t>
            </a:r>
            <a:r>
              <a:rPr lang="en-US" sz="3200" b="1" dirty="0" smtClean="0"/>
              <a:t> Digital Alumni Book</a:t>
            </a:r>
            <a:endParaRPr lang="en-US" sz="3200" b="1" dirty="0"/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725" y="1347290"/>
            <a:ext cx="1814141" cy="3854383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2817802" y="5287675"/>
            <a:ext cx="2193132" cy="30777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Digital Book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1623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925238"/>
              </p:ext>
            </p:extLst>
          </p:nvPr>
        </p:nvGraphicFramePr>
        <p:xfrm>
          <a:off x="98737" y="614224"/>
          <a:ext cx="11990231" cy="47852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28462"/>
                <a:gridCol w="3584383"/>
                <a:gridCol w="4377386"/>
              </a:tblGrid>
              <a:tr h="303175">
                <a:tc gridSpan="3">
                  <a:txBody>
                    <a:bodyPr/>
                    <a:lstStyle/>
                    <a:p>
                      <a:pPr algn="l" rtl="0" fontAlgn="t"/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PERBANDINGAN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770" marR="7770" marT="777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1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id-ID" sz="2000" b="1" u="none" strike="noStrike" dirty="0" smtClean="0">
                          <a:effectLst/>
                          <a:latin typeface="+mn-lt"/>
                        </a:rPr>
                        <a:t>Kompetitor</a:t>
                      </a:r>
                      <a:endParaRPr lang="en-US" sz="20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7770" marR="7770" marT="777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Deskripsi</a:t>
                      </a:r>
                      <a:endParaRPr lang="id-ID" sz="1600" b="1" dirty="0"/>
                    </a:p>
                  </a:txBody>
                  <a:tcPr marL="7770" marR="7770" marT="777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 dirty="0" err="1">
                          <a:effectLst/>
                          <a:latin typeface="+mn-lt"/>
                        </a:rPr>
                        <a:t>Biaya</a:t>
                      </a:r>
                      <a:endParaRPr lang="en-US" sz="20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7770" marR="7770" marT="7770" marB="0" anchor="ctr"/>
                </a:tc>
              </a:tr>
              <a:tr h="577116">
                <a:tc>
                  <a:txBody>
                    <a:bodyPr/>
                    <a:lstStyle/>
                    <a:p>
                      <a:pPr algn="l" rtl="0" fontAlgn="t"/>
                      <a:r>
                        <a:rPr lang="id-ID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770" marR="7770" marT="7770" marB="0"/>
                </a:tc>
                <a:tc>
                  <a:txBody>
                    <a:bodyPr/>
                    <a:lstStyle/>
                    <a:p>
                      <a:r>
                        <a:rPr lang="id-ID" sz="1800" dirty="0" smtClean="0"/>
                        <a:t>E-Learning</a:t>
                      </a:r>
                      <a:endParaRPr lang="id-ID" sz="1800" dirty="0"/>
                    </a:p>
                  </a:txBody>
                  <a:tcPr marL="7770" marR="7770" marT="7770" marB="0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d-ID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Rp.6</a:t>
                      </a:r>
                      <a:r>
                        <a:rPr lang="id-ID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00.000/Tahun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ctr"/>
                </a:tc>
              </a:tr>
              <a:tr h="577116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2000" u="none" strike="noStrike" dirty="0" smtClean="0">
                          <a:effectLst/>
                          <a:latin typeface="+mn-lt"/>
                        </a:rPr>
                        <a:t>RC</a:t>
                      </a:r>
                      <a:endParaRPr lang="en-US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770" marR="7770" marT="7770" marB="0"/>
                </a:tc>
                <a:tc>
                  <a:txBody>
                    <a:bodyPr/>
                    <a:lstStyle/>
                    <a:p>
                      <a:r>
                        <a:rPr lang="id-ID" sz="1800" dirty="0" smtClean="0"/>
                        <a:t>Coding</a:t>
                      </a:r>
                      <a:endParaRPr lang="id-ID" sz="1800" dirty="0"/>
                    </a:p>
                  </a:txBody>
                  <a:tcPr marL="7770" marR="7770" marT="777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u="none" strike="noStrike" dirty="0" err="1" smtClean="0">
                          <a:effectLst/>
                        </a:rPr>
                        <a:t>Rp</a:t>
                      </a:r>
                      <a:r>
                        <a:rPr lang="en-US" sz="2000" u="none" strike="noStrike" dirty="0" smtClean="0">
                          <a:effectLst/>
                        </a:rPr>
                        <a:t>. </a:t>
                      </a:r>
                      <a:r>
                        <a:rPr lang="id-ID" sz="2000" u="none" strike="noStrike" dirty="0" smtClean="0">
                          <a:effectLst/>
                        </a:rPr>
                        <a:t>3.800.000/Tahun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770" marR="7770" marT="7770" marB="0" anchor="ctr"/>
                </a:tc>
              </a:tr>
              <a:tr h="577116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KUI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770" marR="7770" marT="7770" marB="0"/>
                </a:tc>
                <a:tc>
                  <a:txBody>
                    <a:bodyPr/>
                    <a:lstStyle/>
                    <a:p>
                      <a:r>
                        <a:rPr lang="id-ID" sz="1800" dirty="0" smtClean="0"/>
                        <a:t>Psychology</a:t>
                      </a:r>
                      <a:r>
                        <a:rPr lang="id-ID" sz="1800" baseline="0" dirty="0" smtClean="0"/>
                        <a:t> Test</a:t>
                      </a:r>
                      <a:endParaRPr lang="id-ID" sz="1800" dirty="0"/>
                    </a:p>
                  </a:txBody>
                  <a:tcPr marL="7770" marR="7770" marT="7770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d-ID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Rp.</a:t>
                      </a:r>
                      <a:r>
                        <a:rPr lang="id-ID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5</a:t>
                      </a:r>
                      <a:r>
                        <a:rPr lang="id-ID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00.000/Siswa</a:t>
                      </a:r>
                    </a:p>
                  </a:txBody>
                  <a:tcPr marL="7770" marR="7770" marT="7770" marB="0" anchor="ctr"/>
                </a:tc>
              </a:tr>
              <a:tr h="577116">
                <a:tc>
                  <a:txBody>
                    <a:bodyPr/>
                    <a:lstStyle/>
                    <a:p>
                      <a:pPr algn="l" rtl="0" fontAlgn="t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770" marR="7770" marT="7770" marB="0"/>
                </a:tc>
                <a:tc>
                  <a:txBody>
                    <a:bodyPr/>
                    <a:lstStyle/>
                    <a:p>
                      <a:r>
                        <a:rPr lang="id-ID" sz="1800" dirty="0" smtClean="0"/>
                        <a:t>ILMCI</a:t>
                      </a:r>
                      <a:r>
                        <a:rPr lang="id-ID" sz="1800" baseline="0" dirty="0" smtClean="0"/>
                        <a:t> Billionaire, Edu-Games, </a:t>
                      </a:r>
                    </a:p>
                    <a:p>
                      <a:r>
                        <a:rPr lang="id-ID" sz="1800" baseline="0" dirty="0" smtClean="0"/>
                        <a:t>E-Flashcard, E-Tryout, E-Book dll.</a:t>
                      </a:r>
                      <a:endParaRPr lang="id-ID" sz="1800" dirty="0"/>
                    </a:p>
                  </a:txBody>
                  <a:tcPr marL="7770" marR="7770" marT="7770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d-ID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Rp</a:t>
                      </a:r>
                      <a:r>
                        <a:rPr lang="id-ID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2.600.000/Siswa/Tahun</a:t>
                      </a:r>
                      <a:endParaRPr lang="id-ID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770" marR="7770" marT="7770" marB="0" anchor="ctr"/>
                </a:tc>
              </a:tr>
              <a:tr h="577116">
                <a:tc gridSpan="2">
                  <a:txBody>
                    <a:bodyPr/>
                    <a:lstStyle/>
                    <a:p>
                      <a:pPr algn="ctr" rtl="0" fontAlgn="t"/>
                      <a:r>
                        <a:rPr lang="id-ID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770" marR="7770" marT="7770" marB="0" anchor="ctr"/>
                </a:tc>
                <a:tc hMerge="1">
                  <a:txBody>
                    <a:bodyPr/>
                    <a:lstStyle/>
                    <a:p>
                      <a:pPr algn="l" rtl="0" fontAlgn="t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770" marR="7770" marT="7770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d-ID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Rp. 7.500.000</a:t>
                      </a:r>
                      <a:endParaRPr lang="id-ID" sz="20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rtl="0" fontAlgn="t"/>
                      <a:r>
                        <a:rPr lang="id-ID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/Siswa/Tahun</a:t>
                      </a:r>
                      <a:endParaRPr lang="id-ID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770" marR="7770" marT="7770" marB="0" anchor="ctr"/>
                </a:tc>
              </a:tr>
              <a:tr h="577116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DAC BOOK</a:t>
                      </a:r>
                      <a:endParaRPr lang="en-US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770" marR="7770" marT="7770" marB="0" anchor="ctr"/>
                </a:tc>
                <a:tc>
                  <a:txBody>
                    <a:bodyPr/>
                    <a:lstStyle/>
                    <a:p>
                      <a:pPr marL="342900" indent="-342900" algn="l" rtl="0" fontAlgn="t">
                        <a:buFontTx/>
                        <a:buChar char="-"/>
                      </a:pPr>
                      <a:r>
                        <a:rPr lang="id-ID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E-Learning</a:t>
                      </a:r>
                    </a:p>
                    <a:p>
                      <a:pPr marL="342900" indent="-342900" algn="l" rtl="0" fontAlgn="t">
                        <a:buFontTx/>
                        <a:buChar char="-"/>
                      </a:pPr>
                      <a:r>
                        <a:rPr lang="id-ID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Coding</a:t>
                      </a:r>
                    </a:p>
                    <a:p>
                      <a:pPr marL="342900" indent="-342900" algn="l" rtl="0" fontAlgn="t">
                        <a:buFontTx/>
                        <a:buChar char="-"/>
                      </a:pPr>
                      <a:r>
                        <a:rPr lang="id-ID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Psychology</a:t>
                      </a:r>
                      <a:r>
                        <a:rPr lang="id-ID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Test</a:t>
                      </a:r>
                    </a:p>
                    <a:p>
                      <a:pPr marL="342900" indent="-342900" algn="l" rtl="0" fontAlgn="t">
                        <a:buFontTx/>
                        <a:buChar char="-"/>
                      </a:pPr>
                      <a:r>
                        <a:rPr lang="id-ID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Dashboard Digitalisasi Data</a:t>
                      </a:r>
                    </a:p>
                  </a:txBody>
                  <a:tcPr marL="7770" marR="7770" marT="7770" marB="0"/>
                </a:tc>
                <a:tc>
                  <a:txBody>
                    <a:bodyPr/>
                    <a:lstStyle/>
                    <a:p>
                      <a:pPr algn="l" rtl="0" fontAlgn="t"/>
                      <a:endParaRPr lang="id-ID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rtl="0" fontAlgn="t"/>
                      <a:r>
                        <a:rPr lang="id-ID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Rp</a:t>
                      </a:r>
                      <a:r>
                        <a:rPr lang="id-ID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 1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id-ID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0.000/Siswa</a:t>
                      </a:r>
                      <a:r>
                        <a:rPr lang="id-ID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/Tahun</a:t>
                      </a:r>
                      <a:endParaRPr lang="en-US" sz="20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rtl="0" fontAlgn="t"/>
                      <a:endParaRPr lang="id-ID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770" marR="7770" marT="777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354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xmlns="" id="{FA366754-A2F4-475B-8217-AB06F5F15F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1219292" y="1"/>
            <a:ext cx="972709" cy="1935307"/>
            <a:chOff x="10918971" y="713127"/>
            <a:chExt cx="1273032" cy="2532832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xmlns="" id="{322BF2F0-5264-48F8-8780-73D64DE8487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Isosceles Triangle 57">
              <a:extLst>
                <a:ext uri="{FF2B5EF4-FFF2-40B4-BE49-F238E27FC236}">
                  <a16:creationId xmlns:a16="http://schemas.microsoft.com/office/drawing/2014/main" xmlns="" id="{7DC5FF32-A8FD-4F1B-B8D3-3D226716C07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10289071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xmlns="" id="{828A5161-06F1-46CF-8AD7-844680A59E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4601497"/>
            <a:ext cx="1014060" cy="2017580"/>
            <a:chOff x="0" y="4601497"/>
            <a:chExt cx="1014060" cy="2017580"/>
          </a:xfrm>
        </p:grpSpPr>
        <p:sp>
          <p:nvSpPr>
            <p:cNvPr id="61" name="Isosceles Triangle 60">
              <a:extLst>
                <a:ext uri="{FF2B5EF4-FFF2-40B4-BE49-F238E27FC236}">
                  <a16:creationId xmlns:a16="http://schemas.microsoft.com/office/drawing/2014/main" xmlns="" id="{D3F51FEB-38FB-4F6C-9F7B-2F2AFAB6546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-50176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xmlns="" id="{1E547BA6-BAE0-43BB-A7CA-60F69CE252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2700000">
              <a:off x="42791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4" name="Title 1">
            <a:extLst>
              <a:ext uri="{FF2B5EF4-FFF2-40B4-BE49-F238E27FC236}">
                <a16:creationId xmlns:a16="http://schemas.microsoft.com/office/drawing/2014/main" xmlns="" id="{8DD5C85F-C817-4BBE-B3FB-E6630BF46D9E}"/>
              </a:ext>
            </a:extLst>
          </p:cNvPr>
          <p:cNvSpPr txBox="1">
            <a:spLocks/>
          </p:cNvSpPr>
          <p:nvPr/>
        </p:nvSpPr>
        <p:spPr>
          <a:xfrm>
            <a:off x="327349" y="460851"/>
            <a:ext cx="10207413" cy="11357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PEMBIAYAAN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EF5726AA-9117-4910-80C4-333E05CEA5D9}"/>
              </a:ext>
            </a:extLst>
          </p:cNvPr>
          <p:cNvSpPr txBox="1"/>
          <p:nvPr/>
        </p:nvSpPr>
        <p:spPr>
          <a:xfrm>
            <a:off x="91562" y="1565156"/>
            <a:ext cx="8882455" cy="30363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dirty="0" smtClean="0"/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berbagai</a:t>
            </a:r>
            <a:r>
              <a:rPr lang="en-US" sz="2400" dirty="0" smtClean="0"/>
              <a:t> </a:t>
            </a:r>
            <a:r>
              <a:rPr lang="en-US" sz="2400" dirty="0" err="1" smtClean="0"/>
              <a:t>fasilitas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manfaat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tersedia</a:t>
            </a:r>
            <a:r>
              <a:rPr lang="en-US" sz="2400" dirty="0" smtClean="0"/>
              <a:t>,  </a:t>
            </a:r>
            <a:r>
              <a:rPr lang="en-US" sz="2400" dirty="0" err="1" smtClean="0"/>
              <a:t>biaya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dibutuhkan</a:t>
            </a:r>
            <a:r>
              <a:rPr lang="en-US" sz="2400" dirty="0" smtClean="0"/>
              <a:t> </a:t>
            </a:r>
            <a:r>
              <a:rPr lang="en-US" sz="2400" dirty="0" err="1" smtClean="0"/>
              <a:t>sangatlah</a:t>
            </a:r>
            <a:r>
              <a:rPr lang="en-US" sz="2400" dirty="0" smtClean="0"/>
              <a:t> </a:t>
            </a:r>
            <a:r>
              <a:rPr lang="en-US" sz="2400" dirty="0" err="1" smtClean="0"/>
              <a:t>murah</a:t>
            </a:r>
            <a:r>
              <a:rPr lang="en-US" sz="2400" dirty="0"/>
              <a:t> </a:t>
            </a:r>
            <a:r>
              <a:rPr lang="en-US" sz="2400" dirty="0" err="1" smtClean="0"/>
              <a:t>yaitu</a:t>
            </a:r>
            <a:r>
              <a:rPr lang="en-US" sz="2400" dirty="0" smtClean="0"/>
              <a:t> </a:t>
            </a:r>
            <a:r>
              <a:rPr lang="en-US" sz="2400" dirty="0" err="1" smtClean="0"/>
              <a:t>sebesar</a:t>
            </a:r>
            <a:r>
              <a:rPr lang="en-US" sz="2400" dirty="0" smtClean="0"/>
              <a:t>  :</a:t>
            </a:r>
            <a:endParaRPr lang="en-US" sz="2400" dirty="0"/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r>
              <a:rPr lang="en-US" sz="2400" b="1" dirty="0" smtClean="0"/>
              <a:t>	</a:t>
            </a: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id-ID" sz="2400" b="1" dirty="0" smtClean="0"/>
              <a:t>Rp</a:t>
            </a:r>
            <a:r>
              <a:rPr lang="en-US" sz="2400" b="1" dirty="0" smtClean="0"/>
              <a:t>.</a:t>
            </a:r>
            <a:r>
              <a:rPr lang="id-ID" sz="2400" b="1" dirty="0" smtClean="0"/>
              <a:t> 1</a:t>
            </a:r>
            <a:r>
              <a:rPr lang="en-US" sz="2400" b="1" dirty="0" smtClean="0"/>
              <a:t>0</a:t>
            </a:r>
            <a:r>
              <a:rPr lang="id-ID" sz="2400" b="1" dirty="0" smtClean="0"/>
              <a:t>0.000</a:t>
            </a:r>
            <a:r>
              <a:rPr lang="en-US" sz="2400" b="1" dirty="0" smtClean="0"/>
              <a:t> / </a:t>
            </a:r>
            <a:r>
              <a:rPr lang="en-US" sz="2400" b="1" dirty="0" err="1" smtClean="0"/>
              <a:t>siswa</a:t>
            </a:r>
            <a:r>
              <a:rPr lang="en-US" sz="2400" b="1" dirty="0" smtClean="0"/>
              <a:t>/ </a:t>
            </a:r>
            <a:r>
              <a:rPr lang="en-US" sz="2400" b="1" dirty="0" err="1" smtClean="0"/>
              <a:t>tahun</a:t>
            </a:r>
            <a:r>
              <a:rPr lang="en-US" sz="2400" b="1" dirty="0" smtClean="0"/>
              <a:t>  (+</a:t>
            </a:r>
            <a:r>
              <a:rPr lang="en-US" sz="2400" b="1" dirty="0" err="1" smtClean="0"/>
              <a:t>PPh</a:t>
            </a:r>
            <a:r>
              <a:rPr lang="en-US" sz="2400" b="1" dirty="0" smtClean="0"/>
              <a:t> &amp; PPN)</a:t>
            </a:r>
            <a:r>
              <a:rPr lang="id-ID" sz="2400" dirty="0" smtClean="0"/>
              <a:t> </a:t>
            </a: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r>
              <a:rPr lang="en-US" sz="2400" b="1" dirty="0" smtClean="0"/>
              <a:t> </a:t>
            </a:r>
            <a:endParaRPr lang="en-US" sz="2400" b="1" dirty="0" smtClean="0"/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427" y="1321553"/>
            <a:ext cx="4161787" cy="416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82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4880</TotalTime>
  <Words>679</Words>
  <Application>Microsoft Office PowerPoint</Application>
  <PresentationFormat>Widescreen</PresentationFormat>
  <Paragraphs>185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Adobe Gothic Std B</vt:lpstr>
      <vt:lpstr>Arial</vt:lpstr>
      <vt:lpstr>Arial Black</vt:lpstr>
      <vt:lpstr>Calibri</vt:lpstr>
      <vt:lpstr>Calibri Light</vt:lpstr>
      <vt:lpstr>Red Hat Display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Manfaat</vt:lpstr>
      <vt:lpstr>PowerPoint Presentation</vt:lpstr>
      <vt:lpstr>PowerPoint Presentation</vt:lpstr>
      <vt:lpstr>Contoh Fitur Digital Alumni Book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Kampung Pancasila Digital</dc:title>
  <dc:creator>ILMCI</dc:creator>
  <cp:lastModifiedBy>android</cp:lastModifiedBy>
  <cp:revision>320</cp:revision>
  <cp:lastPrinted>2022-06-29T06:58:13Z</cp:lastPrinted>
  <dcterms:created xsi:type="dcterms:W3CDTF">2022-02-05T02:43:10Z</dcterms:created>
  <dcterms:modified xsi:type="dcterms:W3CDTF">2023-01-30T09:40:46Z</dcterms:modified>
</cp:coreProperties>
</file>