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9" r:id="rId2"/>
    <p:sldId id="380" r:id="rId3"/>
    <p:sldId id="381" r:id="rId4"/>
    <p:sldId id="390" r:id="rId5"/>
    <p:sldId id="391" r:id="rId6"/>
    <p:sldId id="389" r:id="rId7"/>
    <p:sldId id="377" r:id="rId8"/>
    <p:sldId id="387" r:id="rId9"/>
    <p:sldId id="388" r:id="rId10"/>
    <p:sldId id="369" r:id="rId11"/>
  </p:sldIdLst>
  <p:sldSz cx="12192000" cy="6858000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B"/>
    <a:srgbClr val="FFFDFE"/>
    <a:srgbClr val="3494BA"/>
    <a:srgbClr val="0066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CB8F2A1-5D60-4B19-8E20-AACB93FFA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E0BEF3D-F068-4661-8372-C3D9A6470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7E261DB-93A3-415B-850F-C7A76B971C9C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B0159B-7E0E-47AE-9646-C1DC8E8A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0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14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71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32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08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5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6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334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455467" y="5264800"/>
            <a:ext cx="1281200" cy="159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 rot="10800000">
            <a:off x="5455467" y="0"/>
            <a:ext cx="1281200" cy="1593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922000" y="1593200"/>
            <a:ext cx="8348400" cy="36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5878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1219170" lvl="1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828754" lvl="2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2438339" lvl="3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3047924" lvl="4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3657509" lvl="5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4267093" lvl="6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4876678" lvl="7" indent="-558786" algn="ctr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5486263" lvl="8" indent="-558786" algn="ctr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Font typeface="Red Hat Display"/>
              <a:buChar char="■"/>
              <a:defRPr sz="4000" b="1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4791200" y="5402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4"/>
                </a:solidFill>
              </a:rPr>
              <a:t>“</a:t>
            </a:r>
            <a:endParaRPr sz="12800">
              <a:solidFill>
                <a:schemeClr val="accent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455467" y="6290133"/>
            <a:ext cx="1281200" cy="56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5" name="Google Shape;25;p4"/>
          <p:cNvSpPr txBox="1"/>
          <p:nvPr/>
        </p:nvSpPr>
        <p:spPr>
          <a:xfrm>
            <a:off x="4791200" y="52004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4"/>
                </a:solidFill>
              </a:rPr>
              <a:t>”</a:t>
            </a:r>
            <a:endParaRPr sz="128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51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286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56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68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21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91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42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53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D4E8C7"/>
            </a:gs>
            <a:gs pos="0">
              <a:schemeClr val="bg1"/>
            </a:gs>
            <a:gs pos="100000">
              <a:srgbClr val="92D050"/>
            </a:gs>
          </a:gsLst>
          <a:lin ang="18900044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340D-7357-4530-9089-F6FDF7E27C07}" type="datetimeFigureOut">
              <a:rPr lang="id-ID" smtClean="0"/>
              <a:pPr/>
              <a:t>30/01/2023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7180-18B9-4D5E-9D85-3769B62ED7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4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E-Kearifan%20Lokal.pptx" TargetMode="External"/><Relationship Id="rId5" Type="http://schemas.openxmlformats.org/officeDocument/2006/relationships/image" Target="../media/image4.png"/><Relationship Id="rId4" Type="http://schemas.openxmlformats.org/officeDocument/2006/relationships/hyperlink" Target="Bagan%20Pancasila.pptx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Background Ppt Pendidikan Pancasila">
            <a:extLst>
              <a:ext uri="{FF2B5EF4-FFF2-40B4-BE49-F238E27FC236}">
                <a16:creationId xmlns="" xmlns:a16="http://schemas.microsoft.com/office/drawing/2014/main" id="{BC0A5052-6A63-421D-8B76-726BC28FC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4" t="9091" r="3982"/>
          <a:stretch/>
        </p:blipFill>
        <p:spPr bwMode="auto">
          <a:xfrm>
            <a:off x="4030084" y="10"/>
            <a:ext cx="8668512" cy="6857990"/>
          </a:xfrm>
          <a:prstGeom prst="rect">
            <a:avLst/>
          </a:prstGeom>
          <a:noFill/>
          <a:effectLst>
            <a:softEdge rad="95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7" y="1376814"/>
            <a:ext cx="7246956" cy="3189236"/>
          </a:xfrm>
          <a:prstGeom prst="rect">
            <a:avLst/>
          </a:prstGeom>
        </p:spPr>
      </p:pic>
      <p:pic>
        <p:nvPicPr>
          <p:cNvPr id="7" name="Picture 3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17" y="2465331"/>
            <a:ext cx="1598176" cy="15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32527" y="4535304"/>
            <a:ext cx="7615883" cy="888566"/>
            <a:chOff x="2280007" y="3964207"/>
            <a:chExt cx="7615883" cy="888566"/>
          </a:xfrm>
        </p:grpSpPr>
        <p:sp>
          <p:nvSpPr>
            <p:cNvPr id="5" name="Text Box 80">
              <a:hlinkClick r:id="rId6" action="ppaction://hlinkpres?slideindex=1&amp;slidetitle="/>
            </p:cNvPr>
            <p:cNvSpPr txBox="1">
              <a:spLocks/>
            </p:cNvSpPr>
            <p:nvPr/>
          </p:nvSpPr>
          <p:spPr bwMode="auto">
            <a:xfrm>
              <a:off x="2280007" y="4034052"/>
              <a:ext cx="1095376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algn="ctr" defTabSz="9144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altLang="en-US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E-Kearifan Lokal</a:t>
              </a:r>
              <a:endParaRPr lang="id-ID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101"/>
            <p:cNvSpPr txBox="1">
              <a:spLocks/>
            </p:cNvSpPr>
            <p:nvPr/>
          </p:nvSpPr>
          <p:spPr bwMode="auto">
            <a:xfrm>
              <a:off x="8801350" y="4378341"/>
              <a:ext cx="1094540" cy="47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/>
            <a:p>
              <a:pPr defTabSz="9144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altLang="en-US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34 Provinsi</a:t>
              </a:r>
              <a:endParaRPr lang="id-ID" altLang="en-US" sz="1200" dirty="0">
                <a:ea typeface="Times New Roman" panose="02020603050405020304" pitchFamily="18" charset="0"/>
              </a:endParaRPr>
            </a:p>
            <a:p>
              <a:pPr defTabSz="9144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altLang="en-US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416 Kabupaten </a:t>
              </a:r>
              <a:endParaRPr lang="id-ID" altLang="en-US" sz="1200" dirty="0">
                <a:ea typeface="Times New Roman" panose="02020603050405020304" pitchFamily="18" charset="0"/>
              </a:endParaRPr>
            </a:p>
            <a:p>
              <a:pPr defTabSz="9144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altLang="en-US" sz="11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98 Kota</a:t>
              </a:r>
              <a:endParaRPr lang="id-ID" altLang="en-US" sz="1200" dirty="0">
                <a:ea typeface="Times New Roman" panose="02020603050405020304" pitchFamily="18" charset="0"/>
              </a:endParaRPr>
            </a:p>
            <a:p>
              <a:pPr defTabSz="91445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d-ID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53081" y="3964207"/>
              <a:ext cx="5176877" cy="673100"/>
              <a:chOff x="1007671" y="3466985"/>
              <a:chExt cx="5176877" cy="673100"/>
            </a:xfrm>
          </p:grpSpPr>
          <p:pic>
            <p:nvPicPr>
              <p:cNvPr id="9" name="Picture 3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671" y="3466985"/>
                <a:ext cx="3441700" cy="666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414"/>
              <a:stretch>
                <a:fillRect/>
              </a:stretch>
            </p:blipFill>
            <p:spPr bwMode="auto">
              <a:xfrm>
                <a:off x="3882673" y="3466985"/>
                <a:ext cx="2301875" cy="673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-516159" y="26294"/>
            <a:ext cx="90924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Membumikan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Pancasila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Kampung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Pancasila</a:t>
            </a:r>
          </a:p>
          <a:p>
            <a:pPr algn="ctr"/>
            <a:r>
              <a:rPr lang="en-US" sz="2400" dirty="0" smtClean="0"/>
              <a:t>(For School)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89496" y="5453596"/>
            <a:ext cx="6096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DAC </a:t>
            </a:r>
            <a:r>
              <a:rPr lang="en-US" sz="2400" b="1" dirty="0" smtClean="0">
                <a:latin typeface="Arial Black" panose="020B0A04020102020204" pitchFamily="34" charset="0"/>
              </a:rPr>
              <a:t>BOOK</a:t>
            </a:r>
          </a:p>
          <a:p>
            <a:r>
              <a:rPr lang="en-US" sz="1050" dirty="0" smtClean="0"/>
              <a:t>Digital Alumni &amp; Community Book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b="1" dirty="0" smtClean="0">
                <a:latin typeface="Arial Black" panose="020B0A04020102020204" pitchFamily="34" charset="0"/>
              </a:rPr>
              <a:t>FOR </a:t>
            </a:r>
            <a:r>
              <a:rPr lang="en-US" b="1" dirty="0">
                <a:latin typeface="Arial Black" panose="020B0A04020102020204" pitchFamily="34" charset="0"/>
              </a:rPr>
              <a:t>ACADEMIC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95" y="5062858"/>
            <a:ext cx="1553927" cy="15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2096171" y="1636743"/>
            <a:ext cx="8348400" cy="136771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Aft>
                <a:spcPts val="1067"/>
              </a:spcAft>
              <a:buNone/>
            </a:pPr>
            <a:r>
              <a:rPr lang="e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2371" y="3004457"/>
            <a:ext cx="6096000" cy="1447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ILMCI DIGITAL INTERNATIONAL</a:t>
            </a:r>
          </a:p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Kosambi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 168</a:t>
            </a: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Jakarta 11750</a:t>
            </a:r>
          </a:p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021-5453235/6</a:t>
            </a: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021-5452986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5468" indent="-288036" algn="ctr">
              <a:lnSpc>
                <a:spcPct val="80000"/>
              </a:lnSpc>
              <a:spcBef>
                <a:spcPts val="450"/>
              </a:spcBef>
              <a:buClr>
                <a:schemeClr val="accent1"/>
              </a:buClr>
              <a:buSzPct val="70000"/>
              <a:defRPr/>
            </a:pPr>
            <a:r>
              <a:rPr lang="id-ID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 : ilmci_id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  <a:solidFill>
            <a:srgbClr val="FF0000">
              <a:alpha val="68000"/>
            </a:srgbClr>
          </a:solidFill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8DD5C85F-C817-4BBE-B3FB-E6630BF46D9E}"/>
              </a:ext>
            </a:extLst>
          </p:cNvPr>
          <p:cNvSpPr txBox="1">
            <a:spLocks/>
          </p:cNvSpPr>
          <p:nvPr/>
        </p:nvSpPr>
        <p:spPr>
          <a:xfrm>
            <a:off x="208595" y="106479"/>
            <a:ext cx="10207413" cy="11357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LATAR BELAKANG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F5726AA-9117-4910-80C4-333E05CEA5D9}"/>
              </a:ext>
            </a:extLst>
          </p:cNvPr>
          <p:cNvSpPr txBox="1"/>
          <p:nvPr/>
        </p:nvSpPr>
        <p:spPr>
          <a:xfrm>
            <a:off x="332468" y="1321553"/>
            <a:ext cx="8043920" cy="4660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704686"/>
            <a:ext cx="8665999" cy="529752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 marL="40005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err="1"/>
              <a:t>Pemahaman</a:t>
            </a:r>
            <a:r>
              <a:rPr lang="en-US" sz="1800" dirty="0"/>
              <a:t> </a:t>
            </a:r>
            <a:r>
              <a:rPr lang="en-US" sz="1800" dirty="0" err="1"/>
              <a:t>Pancasila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generasi</a:t>
            </a:r>
            <a:r>
              <a:rPr lang="en-US" sz="1800" dirty="0"/>
              <a:t> </a:t>
            </a:r>
            <a:r>
              <a:rPr lang="en-US" sz="1800" dirty="0" err="1"/>
              <a:t>muda</a:t>
            </a:r>
            <a:r>
              <a:rPr lang="en-US" sz="1800" dirty="0"/>
              <a:t>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 smtClean="0"/>
              <a:t>terdegradasi</a:t>
            </a:r>
            <a:endParaRPr lang="en-US" sz="1800" dirty="0"/>
          </a:p>
          <a:p>
            <a:pPr marL="40005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err="1" smtClean="0"/>
              <a:t>Mencegah</a:t>
            </a:r>
            <a:r>
              <a:rPr lang="en-US" sz="1800" dirty="0" smtClean="0"/>
              <a:t> </a:t>
            </a:r>
            <a:r>
              <a:rPr lang="en-US" sz="1800" dirty="0" err="1" smtClean="0"/>
              <a:t>masuknya</a:t>
            </a:r>
            <a:r>
              <a:rPr lang="en-US" sz="1800" dirty="0" smtClean="0"/>
              <a:t> </a:t>
            </a:r>
            <a:r>
              <a:rPr lang="en-US" sz="1800" dirty="0" err="1" smtClean="0"/>
              <a:t>ancaman</a:t>
            </a:r>
            <a:r>
              <a:rPr lang="en-US" sz="1800" dirty="0" smtClean="0"/>
              <a:t> </a:t>
            </a:r>
            <a:r>
              <a:rPr lang="en-US" sz="1800" dirty="0" err="1" smtClean="0"/>
              <a:t>ideologi</a:t>
            </a:r>
            <a:r>
              <a:rPr lang="en-US" sz="1800" dirty="0" smtClean="0"/>
              <a:t> lain yang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global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radikalisme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ideologi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,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budaya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endParaRPr lang="en-US" sz="18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(TI) yang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cepat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beragram</a:t>
            </a:r>
            <a:r>
              <a:rPr lang="en-US" sz="1800" dirty="0"/>
              <a:t> </a:t>
            </a:r>
            <a:r>
              <a:rPr lang="en-US" sz="1800" dirty="0" err="1"/>
              <a:t>konten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mempengaruhi</a:t>
            </a:r>
            <a:r>
              <a:rPr lang="en-US" sz="1800" dirty="0"/>
              <a:t> </a:t>
            </a:r>
            <a:r>
              <a:rPr lang="en-US" sz="1800" dirty="0" err="1"/>
              <a:t>pribadi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budaya</a:t>
            </a:r>
            <a:r>
              <a:rPr lang="en-US" sz="1800" dirty="0"/>
              <a:t> </a:t>
            </a:r>
            <a:r>
              <a:rPr lang="en-US" sz="1800" dirty="0" err="1"/>
              <a:t>generasi</a:t>
            </a:r>
            <a:r>
              <a:rPr lang="en-US" sz="1800" dirty="0"/>
              <a:t> </a:t>
            </a:r>
            <a:r>
              <a:rPr lang="en-US" sz="1800" dirty="0" err="1" smtClean="0"/>
              <a:t>muda</a:t>
            </a:r>
            <a:endParaRPr lang="en-US" sz="18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d-ID" sz="1600" dirty="0">
                <a:latin typeface="Arial" panose="020B0604020202020204" pitchFamily="34" charset="0"/>
              </a:rPr>
              <a:t>Buku Alumni</a:t>
            </a:r>
            <a:r>
              <a:rPr lang="en-US" sz="1600" dirty="0">
                <a:latin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</a:rPr>
              <a:t>konvesional</a:t>
            </a:r>
            <a:r>
              <a:rPr lang="en-US" sz="1600" dirty="0">
                <a:latin typeface="Arial" panose="020B0604020202020204" pitchFamily="34" charset="0"/>
              </a:rPr>
              <a:t>) </a:t>
            </a:r>
            <a:r>
              <a:rPr lang="id-ID" sz="1600" dirty="0">
                <a:latin typeface="Arial" panose="020B0604020202020204" pitchFamily="34" charset="0"/>
              </a:rPr>
              <a:t> yang saat ini banyak kita jumpai </a:t>
            </a:r>
            <a:r>
              <a:rPr lang="en-US" sz="1600" dirty="0" err="1">
                <a:latin typeface="Arial" panose="020B0604020202020204" pitchFamily="34" charset="0"/>
              </a:rPr>
              <a:t>memiliki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banyak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kekurangan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sehingga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diper</a:t>
            </a:r>
            <a:r>
              <a:rPr lang="id-ID" sz="1600" dirty="0">
                <a:latin typeface="Arial" panose="020B0604020202020204" pitchFamily="34" charset="0"/>
              </a:rPr>
              <a:t>lukan banyak pengembangan </a:t>
            </a:r>
            <a:r>
              <a:rPr lang="en-US" sz="1600" dirty="0" err="1">
                <a:latin typeface="Arial" panose="020B0604020202020204" pitchFamily="34" charset="0"/>
              </a:rPr>
              <a:t>baik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itu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berupa</a:t>
            </a:r>
            <a:r>
              <a:rPr lang="en-US" sz="1600" dirty="0">
                <a:latin typeface="Arial" panose="020B0604020202020204" pitchFamily="34" charset="0"/>
              </a:rPr>
              <a:t> f</a:t>
            </a:r>
            <a:r>
              <a:rPr lang="id-ID" sz="1600" dirty="0">
                <a:latin typeface="Arial" panose="020B0604020202020204" pitchFamily="34" charset="0"/>
              </a:rPr>
              <a:t>ormat </a:t>
            </a:r>
            <a:r>
              <a:rPr lang="en-US" sz="1600" dirty="0">
                <a:latin typeface="Arial" panose="020B0604020202020204" pitchFamily="34" charset="0"/>
              </a:rPr>
              <a:t>t</a:t>
            </a:r>
            <a:r>
              <a:rPr lang="id-ID" sz="1600" dirty="0">
                <a:latin typeface="Arial" panose="020B0604020202020204" pitchFamily="34" charset="0"/>
              </a:rPr>
              <a:t>ampilan </a:t>
            </a:r>
            <a:r>
              <a:rPr lang="en-US" sz="1600" dirty="0">
                <a:latin typeface="Arial" panose="020B0604020202020204" pitchFamily="34" charset="0"/>
              </a:rPr>
              <a:t>f</a:t>
            </a:r>
            <a:r>
              <a:rPr lang="id-ID" sz="1600" dirty="0">
                <a:latin typeface="Arial" panose="020B0604020202020204" pitchFamily="34" charset="0"/>
              </a:rPr>
              <a:t>isik, </a:t>
            </a:r>
            <a:r>
              <a:rPr lang="en-US" sz="1600" dirty="0" err="1">
                <a:latin typeface="Arial" panose="020B0604020202020204" pitchFamily="34" charset="0"/>
              </a:rPr>
              <a:t>i</a:t>
            </a:r>
            <a:r>
              <a:rPr lang="id-ID" sz="1600" dirty="0">
                <a:latin typeface="Arial" panose="020B0604020202020204" pitchFamily="34" charset="0"/>
              </a:rPr>
              <a:t>si dan </a:t>
            </a:r>
            <a:r>
              <a:rPr lang="en-US" sz="1600" dirty="0">
                <a:latin typeface="Arial" panose="020B0604020202020204" pitchFamily="34" charset="0"/>
              </a:rPr>
              <a:t>m</a:t>
            </a:r>
            <a:r>
              <a:rPr lang="id-ID" sz="1600" dirty="0">
                <a:latin typeface="Arial" panose="020B0604020202020204" pitchFamily="34" charset="0"/>
              </a:rPr>
              <a:t>anfaat</a:t>
            </a:r>
            <a:r>
              <a:rPr lang="en-US" sz="1600" dirty="0">
                <a:latin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</a:rPr>
              <a:t>diantaranya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</a:rPr>
              <a:t>:</a:t>
            </a:r>
            <a:endParaRPr lang="en-US" sz="1600" b="1" dirty="0">
              <a:latin typeface="Arial" panose="020B0604020202020204" pitchFamily="34" charset="0"/>
            </a:endParaRPr>
          </a:p>
          <a:p>
            <a:pPr marL="514350" indent="-246063" algn="just">
              <a:buFont typeface="+mj-lt"/>
              <a:buAutoNum type="arabicPeriod"/>
            </a:pPr>
            <a:r>
              <a:rPr lang="id-ID" sz="1600" dirty="0">
                <a:latin typeface="Arial" panose="020B0604020202020204" pitchFamily="34" charset="0"/>
              </a:rPr>
              <a:t>Secara fisik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</a:rPr>
              <a:t>masih dalam bentuk </a:t>
            </a:r>
            <a:r>
              <a:rPr lang="en-US" sz="1600" dirty="0">
                <a:latin typeface="Arial" panose="020B0604020202020204" pitchFamily="34" charset="0"/>
              </a:rPr>
              <a:t>k</a:t>
            </a:r>
            <a:r>
              <a:rPr lang="id-ID" sz="1600" dirty="0">
                <a:latin typeface="Arial" panose="020B0604020202020204" pitchFamily="34" charset="0"/>
              </a:rPr>
              <a:t>onvensional </a:t>
            </a:r>
          </a:p>
          <a:p>
            <a:pPr marL="514350" indent="-246063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</a:rPr>
              <a:t>Kurang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i</a:t>
            </a:r>
            <a:r>
              <a:rPr lang="id-ID" sz="1600" dirty="0">
                <a:latin typeface="Arial" panose="020B0604020202020204" pitchFamily="34" charset="0"/>
              </a:rPr>
              <a:t>nformatif </a:t>
            </a:r>
          </a:p>
          <a:p>
            <a:pPr marL="514350" indent="-246063" algn="just">
              <a:buFont typeface="+mj-lt"/>
              <a:buAutoNum type="arabicPeriod"/>
            </a:pPr>
            <a:r>
              <a:rPr lang="id-ID" sz="1600" dirty="0">
                <a:latin typeface="Arial" panose="020B0604020202020204" pitchFamily="34" charset="0"/>
              </a:rPr>
              <a:t>Tidak dapat digunakan sebagai media komunikasi antar peserta didik</a:t>
            </a:r>
          </a:p>
          <a:p>
            <a:pPr marL="514350" indent="-246063" algn="just">
              <a:buFont typeface="+mj-lt"/>
              <a:buAutoNum type="arabicPeriod"/>
            </a:pPr>
            <a:r>
              <a:rPr lang="id-ID" sz="1600" dirty="0">
                <a:latin typeface="Arial" panose="020B0604020202020204" pitchFamily="34" charset="0"/>
              </a:rPr>
              <a:t>Tidak ada </a:t>
            </a:r>
            <a:r>
              <a:rPr lang="en-US" sz="1600" dirty="0" err="1">
                <a:latin typeface="Arial" panose="020B0604020202020204" pitchFamily="34" charset="0"/>
              </a:rPr>
              <a:t>fasilitas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id-ID" sz="1600" dirty="0">
                <a:latin typeface="Arial" panose="020B0604020202020204" pitchFamily="34" charset="0"/>
              </a:rPr>
              <a:t>informasi rekam </a:t>
            </a:r>
            <a:r>
              <a:rPr lang="en-US" sz="1600" dirty="0">
                <a:latin typeface="Arial" panose="020B0604020202020204" pitchFamily="34" charset="0"/>
              </a:rPr>
              <a:t>j</a:t>
            </a:r>
            <a:r>
              <a:rPr lang="id-ID" sz="1600" dirty="0">
                <a:latin typeface="Arial" panose="020B0604020202020204" pitchFamily="34" charset="0"/>
              </a:rPr>
              <a:t>ejak</a:t>
            </a:r>
          </a:p>
          <a:p>
            <a:pPr marL="514350" indent="-246063" algn="just">
              <a:buFont typeface="+mj-lt"/>
              <a:buAutoNum type="arabicPeriod"/>
            </a:pPr>
            <a:r>
              <a:rPr lang="id-ID" sz="1600" dirty="0">
                <a:latin typeface="Arial" panose="020B0604020202020204" pitchFamily="34" charset="0"/>
              </a:rPr>
              <a:t>Mudah </a:t>
            </a:r>
            <a:r>
              <a:rPr lang="en-US" sz="1600" dirty="0">
                <a:latin typeface="Arial" panose="020B0604020202020204" pitchFamily="34" charset="0"/>
              </a:rPr>
              <a:t>r</a:t>
            </a:r>
            <a:r>
              <a:rPr lang="id-ID" sz="1600" dirty="0">
                <a:latin typeface="Arial" panose="020B0604020202020204" pitchFamily="34" charset="0"/>
              </a:rPr>
              <a:t>usak dan </a:t>
            </a:r>
            <a:r>
              <a:rPr lang="en-US" sz="1600" dirty="0">
                <a:latin typeface="Arial" panose="020B0604020202020204" pitchFamily="34" charset="0"/>
              </a:rPr>
              <a:t>h</a:t>
            </a:r>
            <a:r>
              <a:rPr lang="id-ID" sz="1600" dirty="0">
                <a:latin typeface="Arial" panose="020B0604020202020204" pitchFamily="34" charset="0"/>
              </a:rPr>
              <a:t>ilang</a:t>
            </a:r>
            <a:endParaRPr lang="en-US" sz="1600" dirty="0">
              <a:latin typeface="Arial" panose="020B0604020202020204" pitchFamily="34" charset="0"/>
            </a:endParaRPr>
          </a:p>
          <a:p>
            <a:pPr marL="514350" indent="-246063" algn="just"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ada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fasilitas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pembelajaran</a:t>
            </a:r>
            <a:endParaRPr lang="en-US" sz="1600" dirty="0">
              <a:latin typeface="Arial" panose="020B0604020202020204" pitchFamily="34" charset="0"/>
            </a:endParaRPr>
          </a:p>
          <a:p>
            <a:pPr marL="268288">
              <a:spcAft>
                <a:spcPts val="600"/>
              </a:spcAft>
            </a:pPr>
            <a:endParaRPr lang="en-US" sz="1600" dirty="0"/>
          </a:p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28" y="-152142"/>
            <a:ext cx="2822772" cy="28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xmlns="" id="{8DD5C85F-C817-4BBE-B3FB-E6630BF46D9E}"/>
              </a:ext>
            </a:extLst>
          </p:cNvPr>
          <p:cNvSpPr txBox="1">
            <a:spLocks/>
          </p:cNvSpPr>
          <p:nvPr/>
        </p:nvSpPr>
        <p:spPr>
          <a:xfrm>
            <a:off x="188071" y="72479"/>
            <a:ext cx="1020741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MAKSUD &amp; TUJUAN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70705" y="1208216"/>
            <a:ext cx="8397095" cy="413006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 smtClean="0"/>
              <a:t>Memberikan pembinaan </a:t>
            </a:r>
            <a:r>
              <a:rPr lang="en-US" sz="2400" dirty="0" smtClean="0"/>
              <a:t>P</a:t>
            </a:r>
            <a:r>
              <a:rPr lang="id-ID" sz="2400" dirty="0" smtClean="0"/>
              <a:t>ancasila kepada seluruh masyarakat di </a:t>
            </a:r>
            <a:r>
              <a:rPr lang="en-US" sz="2400" dirty="0" smtClean="0"/>
              <a:t>I</a:t>
            </a:r>
            <a:r>
              <a:rPr lang="id-ID" sz="2400" dirty="0" smtClean="0"/>
              <a:t>ndonesia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para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 smtClean="0"/>
              <a:t>Menumbuhkan sikap nasionalisme pada setiap masyarakat serta menanamkan nilai-nilai </a:t>
            </a:r>
            <a:r>
              <a:rPr lang="en-US" sz="2400" dirty="0" smtClean="0"/>
              <a:t>P</a:t>
            </a:r>
            <a:r>
              <a:rPr lang="id-ID" sz="2400" dirty="0" smtClean="0"/>
              <a:t>ancasila pada kehidupan sehari-hari.</a:t>
            </a:r>
            <a:endParaRPr lang="en-US" sz="2400" dirty="0" smtClean="0"/>
          </a:p>
          <a:p>
            <a:pPr marL="51435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id-ID" sz="2400" dirty="0"/>
              <a:t>peserta didik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buku</a:t>
            </a:r>
            <a:r>
              <a:rPr lang="en-US" sz="2400" dirty="0"/>
              <a:t> digital </a:t>
            </a:r>
          </a:p>
          <a:p>
            <a:pPr marL="51435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kedekatan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id-ID" sz="2400" dirty="0"/>
              <a:t>peserta didik maupun antar </a:t>
            </a:r>
            <a:r>
              <a:rPr lang="en-US" sz="2400" dirty="0"/>
              <a:t>alumni</a:t>
            </a:r>
          </a:p>
          <a:p>
            <a:pPr marL="51435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edukasi</a:t>
            </a:r>
            <a:r>
              <a:rPr lang="en-US" sz="2400" dirty="0"/>
              <a:t> </a:t>
            </a:r>
            <a:r>
              <a:rPr lang="id-ID" sz="2400" dirty="0"/>
              <a:t>secara </a:t>
            </a:r>
            <a:r>
              <a:rPr lang="en-US" sz="2400" dirty="0"/>
              <a:t>digital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id-ID" sz="2400" dirty="0"/>
              <a:t>peserta didik dan </a:t>
            </a:r>
            <a:r>
              <a:rPr lang="en-US" sz="2400" dirty="0"/>
              <a:t>alumni</a:t>
            </a:r>
          </a:p>
          <a:p>
            <a:pPr marL="51435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d-ID" sz="2400" dirty="0"/>
              <a:t>Memberikan e</a:t>
            </a:r>
            <a:r>
              <a:rPr lang="en-US" sz="2400" dirty="0" err="1"/>
              <a:t>dukasi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online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id-ID" sz="2400" dirty="0"/>
              <a:t> maupun </a:t>
            </a:r>
            <a:r>
              <a:rPr lang="id-ID" sz="2400" dirty="0" smtClean="0"/>
              <a:t>alumni</a:t>
            </a: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  <a:solidFill>
            <a:srgbClr val="FF0000">
              <a:alpha val="68000"/>
            </a:srgbClr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28" y="-152142"/>
            <a:ext cx="2822772" cy="28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09" y="-162070"/>
            <a:ext cx="10515600" cy="1325563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60" y="755594"/>
            <a:ext cx="11424950" cy="5773331"/>
          </a:xfrm>
        </p:spPr>
        <p:txBody>
          <a:bodyPr>
            <a:noAutofit/>
          </a:bodyPr>
          <a:lstStyle/>
          <a:p>
            <a:pPr marL="342900" indent="-342900">
              <a:buAutoNum type="alphaUcPeriod"/>
            </a:pPr>
            <a:r>
              <a:rPr lang="id-ID" sz="20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KEPALA DAERAH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 mengontrol semua kegiatan Kepala Dinas, Kepala Sekolah, dan guru-guru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 melihat kondisi 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epala 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inas dan sekolah-sekolah</a:t>
            </a:r>
            <a:endParaRPr lang="en-US" sz="1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14400" lvl="1" indent="-457200">
              <a:buFont typeface="+mj-lt"/>
              <a:buAutoNum type="arabicPeriod"/>
            </a:pP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>
              <a:buAutoNum type="alphaUcPeriod"/>
            </a:pPr>
            <a:r>
              <a:rPr lang="id-ID" sz="20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KEPALA DINAS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 mengontrol Kepala Sekolah guru-guru dan peserta didik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 sz="16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 melihat kondisi 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sekolah </a:t>
            </a:r>
            <a:r>
              <a:rPr lang="sv-SE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 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guru-guru</a:t>
            </a:r>
            <a:endParaRPr lang="sv-SE" sz="1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 melihat data guru-guru dan peserta didik</a:t>
            </a:r>
            <a:endParaRPr lang="en-US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71550" lvl="1" indent="-514350">
              <a:buFont typeface="+mj-lt"/>
              <a:buAutoNum type="arabicPeriod"/>
            </a:pPr>
            <a:endParaRPr lang="id-ID" sz="2400" dirty="0">
              <a:solidFill>
                <a:srgbClr val="C0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>
              <a:buAutoNum type="alphaUcPeriod"/>
            </a:pPr>
            <a:r>
              <a:rPr lang="id-ID" sz="20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KEPALA SEKOLAH/GURU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Memiliki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data base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siswa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secara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digital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setiap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angkatan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memberikan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fasilitas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pembelajaran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secara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online</a:t>
            </a: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Memiliki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fasilitas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forum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komunikas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Biaya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sangat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murah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terjangkau</a:t>
            </a:r>
            <a:endParaRPr lang="en-US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 DIDIK</a:t>
            </a:r>
          </a:p>
          <a:p>
            <a:pPr marL="981075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Memiliki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buku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alumni digital</a:t>
            </a: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81075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Dapat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berkomunikasi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melalui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buku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digital</a:t>
            </a: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981075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Memperoleh</a:t>
            </a:r>
            <a:r>
              <a:rPr lang="id-ID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pembelajaran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secara</a:t>
            </a:r>
            <a:r>
              <a:rPr lang="en-US" sz="1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online yang </a:t>
            </a:r>
            <a:r>
              <a:rPr lang="en-US" sz="16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bermanfaat</a:t>
            </a:r>
            <a:endParaRPr lang="id-ID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6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A366754-A2F4-475B-8217-AB06F5F15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2" y="1"/>
            <a:ext cx="972709" cy="1935307"/>
            <a:chOff x="10918971" y="713127"/>
            <a:chExt cx="1273032" cy="25328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22BF2F0-5264-48F8-8780-73D64DE848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7DC5FF32-A8FD-4F1B-B8D3-3D226716C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71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66" y="-72192"/>
            <a:ext cx="2007500" cy="20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165" y="710576"/>
            <a:ext cx="3314193" cy="13308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Muasal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Yayasan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Radar 883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dibuatkan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apps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 member yang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7165" y="2134384"/>
            <a:ext cx="3332203" cy="17541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78587" y="687307"/>
            <a:ext cx="3370731" cy="166104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Integrator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84712" y="2496812"/>
            <a:ext cx="3364605" cy="174218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7165" y="3965465"/>
            <a:ext cx="3355439" cy="15217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56407F52-7397-4006-AF0F-AB7AEA93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83" y="1194358"/>
            <a:ext cx="359059" cy="26462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acebook - Masuk atau Daftar">
            <a:extLst>
              <a:ext uri="{FF2B5EF4-FFF2-40B4-BE49-F238E27FC236}">
                <a16:creationId xmlns="" xmlns:a16="http://schemas.microsoft.com/office/drawing/2014/main" id="{64B8BBD2-E54D-4F8E-A5D7-82353317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85" y="1151220"/>
            <a:ext cx="292170" cy="2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YouTube - Aplikasi di Google Play">
            <a:extLst>
              <a:ext uri="{FF2B5EF4-FFF2-40B4-BE49-F238E27FC236}">
                <a16:creationId xmlns="" xmlns:a16="http://schemas.microsoft.com/office/drawing/2014/main" id="{22A75DAB-738A-495D-8C5E-7EEEA42DA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14" y="1108255"/>
            <a:ext cx="479060" cy="4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ndonesia Tidak Akan Tutup TikTok">
            <a:extLst>
              <a:ext uri="{FF2B5EF4-FFF2-40B4-BE49-F238E27FC236}">
                <a16:creationId xmlns="" xmlns:a16="http://schemas.microsoft.com/office/drawing/2014/main" id="{771B8364-AC00-4240-B765-0B1BE8C43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8" t="18872" r="29512" b="22196"/>
          <a:stretch/>
        </p:blipFill>
        <p:spPr bwMode="auto">
          <a:xfrm>
            <a:off x="10342923" y="1170036"/>
            <a:ext cx="353479" cy="3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atsapp Logo Vector (.CDR) Free Download">
            <a:extLst>
              <a:ext uri="{FF2B5EF4-FFF2-40B4-BE49-F238E27FC236}">
                <a16:creationId xmlns="" xmlns:a16="http://schemas.microsoft.com/office/drawing/2014/main" id="{73E4AEA4-3729-40D8-9C80-EAD706EA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98" y="1547556"/>
            <a:ext cx="345575" cy="35335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0C4F2799-9C99-4BCA-912B-3D9378FA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06" y="1556897"/>
            <a:ext cx="345575" cy="34557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0DD42C76-877E-4E65-BD51-06E31351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6" y="1535393"/>
            <a:ext cx="388959" cy="3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Wechat Logo Vector (.AI) Free Download">
            <a:extLst>
              <a:ext uri="{FF2B5EF4-FFF2-40B4-BE49-F238E27FC236}">
                <a16:creationId xmlns="" xmlns:a16="http://schemas.microsoft.com/office/drawing/2014/main" id="{91CFE20C-E0E8-4F5D-B949-036C2C1C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21" y="1560602"/>
            <a:ext cx="355622" cy="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2091" y="1582685"/>
            <a:ext cx="381176" cy="381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3277" y="1983535"/>
            <a:ext cx="429852" cy="331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1553" y="1938330"/>
            <a:ext cx="431327" cy="380583"/>
          </a:xfrm>
          <a:prstGeom prst="rect">
            <a:avLst/>
          </a:prstGeom>
        </p:spPr>
      </p:pic>
      <p:pic>
        <p:nvPicPr>
          <p:cNvPr id="24" name="Picture 23" descr="Facebook - Masuk atau Daftar">
            <a:extLst>
              <a:ext uri="{FF2B5EF4-FFF2-40B4-BE49-F238E27FC236}">
                <a16:creationId xmlns="" xmlns:a16="http://schemas.microsoft.com/office/drawing/2014/main" id="{60D2E55C-AFA9-4BB2-940B-0620AA49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09" y="2194559"/>
            <a:ext cx="507751" cy="5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whatsapp Logo Vector (.CDR) Free Download">
            <a:extLst>
              <a:ext uri="{FF2B5EF4-FFF2-40B4-BE49-F238E27FC236}">
                <a16:creationId xmlns="" xmlns:a16="http://schemas.microsoft.com/office/drawing/2014/main" id="{4057DC0B-DFE2-4CC5-9E89-14F21D35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96" y="2181529"/>
            <a:ext cx="522055" cy="5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2DB59EFB-13BC-4ADE-808C-70143C97F09C}"/>
              </a:ext>
            </a:extLst>
          </p:cNvPr>
          <p:cNvSpPr txBox="1">
            <a:spLocks/>
          </p:cNvSpPr>
          <p:nvPr/>
        </p:nvSpPr>
        <p:spPr>
          <a:xfrm>
            <a:off x="1285286" y="2702310"/>
            <a:ext cx="1370006" cy="1036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</a:p>
          <a:p>
            <a:pPr marL="93663" indent="-93663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Pencarian yang tidak spesifik </a:t>
            </a:r>
          </a:p>
          <a:p>
            <a:pPr marL="93663" indent="-93663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diri Akun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4A7B5B0C-AB2F-496B-BCA1-B5EBD74C4859}"/>
              </a:ext>
            </a:extLst>
          </p:cNvPr>
          <p:cNvSpPr txBox="1">
            <a:spLocks/>
          </p:cNvSpPr>
          <p:nvPr/>
        </p:nvSpPr>
        <p:spPr>
          <a:xfrm>
            <a:off x="2731815" y="2738538"/>
            <a:ext cx="1275480" cy="102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WA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Tidak adanya Database </a:t>
            </a:r>
          </a:p>
          <a:p>
            <a:pPr marL="87313" indent="-87313"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Percakapan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tertimpa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timpa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04967" y="2481790"/>
            <a:ext cx="3344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Connecting by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alumni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Alumni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tersusun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Agenda,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jadwal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tersusun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Profiling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perdamaian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B025652-39FB-491A-837C-F12B14BCF8A0}"/>
              </a:ext>
            </a:extLst>
          </p:cNvPr>
          <p:cNvSpPr txBox="1"/>
          <p:nvPr/>
        </p:nvSpPr>
        <p:spPr>
          <a:xfrm>
            <a:off x="2758053" y="4826529"/>
            <a:ext cx="119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Physical Alumni Book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B267DA2-A1CA-410F-B51F-DEB4047A550F}"/>
              </a:ext>
            </a:extLst>
          </p:cNvPr>
          <p:cNvSpPr txBox="1"/>
          <p:nvPr/>
        </p:nvSpPr>
        <p:spPr>
          <a:xfrm>
            <a:off x="1264024" y="4767527"/>
            <a:ext cx="1379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Alumni Book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(DB)</a:t>
            </a:r>
            <a:endParaRPr lang="id-I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4632" y="4204840"/>
            <a:ext cx="917373" cy="4786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334" y="4169765"/>
            <a:ext cx="463224" cy="579031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34" idx="1"/>
            <a:endCxn id="35" idx="3"/>
          </p:cNvCxnSpPr>
          <p:nvPr/>
        </p:nvCxnSpPr>
        <p:spPr>
          <a:xfrm flipH="1">
            <a:off x="2197558" y="4444155"/>
            <a:ext cx="697074" cy="15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03413" y="37141"/>
            <a:ext cx="68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ALUMNI &amp; COMMUNITY BOOK  (DAC BOOK)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0" name="Group 8"/>
          <p:cNvGrpSpPr>
            <a:grpSpLocks/>
          </p:cNvGrpSpPr>
          <p:nvPr/>
        </p:nvGrpSpPr>
        <p:grpSpPr bwMode="auto">
          <a:xfrm>
            <a:off x="10122043" y="6332934"/>
            <a:ext cx="1915715" cy="525066"/>
            <a:chOff x="4929190" y="5786454"/>
            <a:chExt cx="3911352" cy="1071547"/>
          </a:xfrm>
        </p:grpSpPr>
        <p:pic>
          <p:nvPicPr>
            <p:cNvPr id="91" name="Picture 9" descr="ILMCI.gi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29190" y="6286521"/>
              <a:ext cx="3911352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 descr="D:\iDOCS\Icons &amp; Logo\ILMCI\ilmci2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286380" y="5786454"/>
              <a:ext cx="3293697" cy="65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ounded Rectangle 41"/>
          <p:cNvSpPr/>
          <p:nvPr/>
        </p:nvSpPr>
        <p:spPr>
          <a:xfrm>
            <a:off x="8017577" y="4399822"/>
            <a:ext cx="3331740" cy="16392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45308" y="4440823"/>
            <a:ext cx="306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350" b="1" dirty="0">
                <a:latin typeface="Arial" panose="020B0604020202020204" pitchFamily="34" charset="0"/>
                <a:cs typeface="Arial" panose="020B0604020202020204" pitchFamily="34" charset="0"/>
              </a:rPr>
              <a:t>Perdamaian Dunia </a:t>
            </a:r>
            <a:r>
              <a:rPr lang="fi-FI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(Cinta </a:t>
            </a:r>
            <a:r>
              <a:rPr lang="fi-FI" sz="1350" b="1" dirty="0">
                <a:latin typeface="Arial" panose="020B0604020202020204" pitchFamily="34" charset="0"/>
                <a:cs typeface="Arial" panose="020B0604020202020204" pitchFamily="34" charset="0"/>
              </a:rPr>
              <a:t>Tanah Air) Kemerdekaan, Kemanusiaan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4726" y="876538"/>
            <a:ext cx="324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ALUMNI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7534" y="5357527"/>
            <a:ext cx="324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 FOR ALL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(HBD Pop Up)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47165" y="5708796"/>
            <a:ext cx="3355439" cy="5232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personal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Management System (FMS)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4676" y="1561121"/>
            <a:ext cx="363231" cy="363231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>
            <a:off x="1770910" y="5510139"/>
            <a:ext cx="488196" cy="18135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39"/>
          <p:cNvCxnSpPr/>
          <p:nvPr/>
        </p:nvCxnSpPr>
        <p:spPr>
          <a:xfrm flipV="1">
            <a:off x="6086969" y="1378235"/>
            <a:ext cx="1864195" cy="535558"/>
          </a:xfrm>
          <a:prstGeom prst="bentConnector3">
            <a:avLst>
              <a:gd name="adj1" fmla="val -193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5" idx="3"/>
          </p:cNvCxnSpPr>
          <p:nvPr/>
        </p:nvCxnSpPr>
        <p:spPr>
          <a:xfrm>
            <a:off x="4161358" y="1375991"/>
            <a:ext cx="1898188" cy="548361"/>
          </a:xfrm>
          <a:prstGeom prst="bentConnector3">
            <a:avLst>
              <a:gd name="adj1" fmla="val 9888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flipV="1">
            <a:off x="4214252" y="4734622"/>
            <a:ext cx="1893973" cy="484819"/>
          </a:xfrm>
          <a:prstGeom prst="bentConnector3">
            <a:avLst>
              <a:gd name="adj1" fmla="val 996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>
            <a:off x="6123604" y="4726329"/>
            <a:ext cx="1932647" cy="493112"/>
          </a:xfrm>
          <a:prstGeom prst="bentConnector3">
            <a:avLst>
              <a:gd name="adj1" fmla="val -7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3"/>
          </p:cNvCxnSpPr>
          <p:nvPr/>
        </p:nvCxnSpPr>
        <p:spPr>
          <a:xfrm flipV="1">
            <a:off x="4179368" y="3011466"/>
            <a:ext cx="43884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40255" y="3011466"/>
            <a:ext cx="5109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30059" y="1570688"/>
            <a:ext cx="1530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Profesional</a:t>
            </a:r>
            <a:r>
              <a:rPr lang="en-US" sz="1200" b="1" dirty="0" smtClean="0"/>
              <a:t> Profiling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262389" y="1595803"/>
            <a:ext cx="153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DIGITAL ALUMNI BOOK</a:t>
            </a:r>
            <a:endParaRPr lang="en-US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218301" y="4742915"/>
            <a:ext cx="1530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MY LIFE ALBUM</a:t>
            </a:r>
            <a:endParaRPr lang="en-US" sz="1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225744" y="4706453"/>
            <a:ext cx="153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FILE MANAGEMENT SYSTEM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83056" y="517636"/>
            <a:ext cx="363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 PLATFORM ONLINE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52" y="1055832"/>
            <a:ext cx="4161787" cy="4161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70" y="4902706"/>
            <a:ext cx="608536" cy="108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16" y="4917093"/>
            <a:ext cx="606926" cy="1078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57" y="4916433"/>
            <a:ext cx="593082" cy="10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>
            <a:stCxn id="190" idx="3"/>
            <a:endCxn id="92" idx="1"/>
          </p:cNvCxnSpPr>
          <p:nvPr/>
        </p:nvCxnSpPr>
        <p:spPr>
          <a:xfrm>
            <a:off x="2296552" y="2131874"/>
            <a:ext cx="1378558" cy="21506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90" idx="3"/>
            <a:endCxn id="122" idx="1"/>
          </p:cNvCxnSpPr>
          <p:nvPr/>
        </p:nvCxnSpPr>
        <p:spPr>
          <a:xfrm flipV="1">
            <a:off x="2296552" y="507664"/>
            <a:ext cx="1425958" cy="1624210"/>
          </a:xfrm>
          <a:prstGeom prst="bentConnector3">
            <a:avLst>
              <a:gd name="adj1" fmla="val 491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90" idx="3"/>
            <a:endCxn id="115" idx="1"/>
          </p:cNvCxnSpPr>
          <p:nvPr/>
        </p:nvCxnSpPr>
        <p:spPr>
          <a:xfrm flipV="1">
            <a:off x="2296552" y="1377570"/>
            <a:ext cx="1440194" cy="754304"/>
          </a:xfrm>
          <a:prstGeom prst="bentConnector3">
            <a:avLst>
              <a:gd name="adj1" fmla="val 482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129763" y="914898"/>
            <a:ext cx="3406257" cy="948827"/>
            <a:chOff x="5316964" y="1160649"/>
            <a:chExt cx="3007886" cy="1085659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Rounded Rectangle 40"/>
            <p:cNvSpPr/>
            <p:nvPr/>
          </p:nvSpPr>
          <p:spPr>
            <a:xfrm>
              <a:off x="5316964" y="1160649"/>
              <a:ext cx="3007886" cy="1085659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/>
                <a:t>PAKAIAN DAERAH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/>
                <a:t>TARIAN DAERAH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/>
                <a:t>LAGU DAERAH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/>
                <a:t>RUMAH ADAT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22424" y="1275649"/>
              <a:ext cx="1285876" cy="66030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>
                  <a:solidFill>
                    <a:schemeClr val="bg1"/>
                  </a:solidFill>
                </a:rPr>
                <a:t>KULINER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>
                  <a:solidFill>
                    <a:schemeClr val="bg1"/>
                  </a:solidFill>
                </a:rPr>
                <a:t>TEMPAT WISATA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050" b="1" dirty="0" smtClean="0">
                  <a:solidFill>
                    <a:schemeClr val="bg1"/>
                  </a:solidFill>
                </a:rPr>
                <a:t>DLL.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077927" y="2003667"/>
            <a:ext cx="3458093" cy="12658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PANCASILA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4 PILAR KEBANGSAAN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VIDEO PEMBELAJARAN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E-TRYOUT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E-FLASHCARD</a:t>
            </a:r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EDU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00" b="1" dirty="0" smtClean="0"/>
              <a:t>TOEFL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02220" y="2058292"/>
            <a:ext cx="307700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50" b="1" dirty="0" smtClean="0">
                <a:solidFill>
                  <a:schemeClr val="bg1"/>
                </a:solidFill>
              </a:rPr>
              <a:t>E-BOOK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50" b="1" dirty="0" smtClean="0">
                <a:solidFill>
                  <a:schemeClr val="bg1"/>
                </a:solidFill>
              </a:rPr>
              <a:t>PSYCHOLOGY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50" b="1" dirty="0" smtClean="0">
                <a:solidFill>
                  <a:schemeClr val="bg1"/>
                </a:solidFill>
              </a:rPr>
              <a:t>ILMCI BILIONER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050" b="1" dirty="0" smtClean="0">
                <a:solidFill>
                  <a:schemeClr val="bg1"/>
                </a:solidFill>
              </a:rPr>
              <a:t>PEMBELAJARAN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7" name="Right Brace 66"/>
          <p:cNvSpPr/>
          <p:nvPr/>
        </p:nvSpPr>
        <p:spPr>
          <a:xfrm>
            <a:off x="9671846" y="2093165"/>
            <a:ext cx="428625" cy="10272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175321" y="2142930"/>
            <a:ext cx="18466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id-ID" sz="1100" b="1" i="0" u="none" strike="noStrike" dirty="0" smtClean="0">
                <a:solidFill>
                  <a:srgbClr val="000000"/>
                </a:solidFill>
                <a:effectLst/>
              </a:rPr>
              <a:t>RP.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</a:rPr>
              <a:t>7.500.000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id-ID" sz="1100" b="1" i="0" u="none" strike="noStrike" baseline="0" dirty="0" smtClean="0">
                <a:solidFill>
                  <a:srgbClr val="000000"/>
                </a:solidFill>
                <a:effectLst/>
              </a:rPr>
              <a:t>/</a:t>
            </a:r>
            <a:r>
              <a:rPr lang="en-US" sz="1100" b="1" dirty="0" smtClean="0">
                <a:solidFill>
                  <a:srgbClr val="000000"/>
                </a:solidFill>
              </a:rPr>
              <a:t>SISWA</a:t>
            </a:r>
            <a:r>
              <a:rPr lang="id-ID" sz="1100" b="1" i="0" u="none" strike="noStrike" baseline="0" dirty="0" smtClean="0">
                <a:solidFill>
                  <a:srgbClr val="000000"/>
                </a:solidFill>
                <a:effectLst/>
              </a:rPr>
              <a:t>/TAHUN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 fontAlgn="t"/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</a:rPr>
              <a:t>VS</a:t>
            </a:r>
          </a:p>
          <a:p>
            <a:pPr fontAlgn="t"/>
            <a:r>
              <a:rPr lang="en-US" sz="1100" b="1" dirty="0" smtClean="0">
                <a:solidFill>
                  <a:srgbClr val="000000"/>
                </a:solidFill>
              </a:rPr>
              <a:t>RP. 100.000</a:t>
            </a:r>
          </a:p>
          <a:p>
            <a:pPr fontAlgn="t"/>
            <a:r>
              <a:rPr lang="id-ID" sz="1100" b="1" i="0" u="none" strike="noStrike" baseline="0" dirty="0" smtClean="0">
                <a:solidFill>
                  <a:srgbClr val="000000"/>
                </a:solidFill>
                <a:effectLst/>
              </a:rPr>
              <a:t> /</a:t>
            </a:r>
            <a:r>
              <a:rPr lang="en-US" sz="1100" b="1" dirty="0" smtClean="0">
                <a:solidFill>
                  <a:srgbClr val="000000"/>
                </a:solidFill>
              </a:rPr>
              <a:t>SISWA</a:t>
            </a:r>
            <a:r>
              <a:rPr lang="id-ID" sz="1100" b="1" i="0" u="none" strike="noStrike" baseline="0" dirty="0" smtClean="0">
                <a:solidFill>
                  <a:srgbClr val="000000"/>
                </a:solidFill>
                <a:effectLst/>
              </a:rPr>
              <a:t>/TAHUN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effectLst/>
              </a:rPr>
              <a:t> </a:t>
            </a:r>
            <a:endParaRPr lang="id-ID" sz="1100" b="1" i="0" u="none" strike="noStrike" dirty="0" smtClean="0">
              <a:solidFill>
                <a:srgbClr val="000000"/>
              </a:solidFill>
              <a:effectLst/>
            </a:endParaRPr>
          </a:p>
        </p:txBody>
      </p:sp>
      <p:cxnSp>
        <p:nvCxnSpPr>
          <p:cNvPr id="72" name="Elbow Connector 71"/>
          <p:cNvCxnSpPr>
            <a:endCxn id="75" idx="1"/>
          </p:cNvCxnSpPr>
          <p:nvPr/>
        </p:nvCxnSpPr>
        <p:spPr>
          <a:xfrm flipV="1">
            <a:off x="5185104" y="3761514"/>
            <a:ext cx="944659" cy="5209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6129763" y="3516769"/>
            <a:ext cx="1245762" cy="4894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FITUR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129763" y="4827505"/>
            <a:ext cx="1245762" cy="4894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DIGITALISASI DATA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83" name="Elbow Connector 82"/>
          <p:cNvCxnSpPr>
            <a:stCxn id="92" idx="3"/>
            <a:endCxn id="82" idx="1"/>
          </p:cNvCxnSpPr>
          <p:nvPr/>
        </p:nvCxnSpPr>
        <p:spPr>
          <a:xfrm>
            <a:off x="5185103" y="4282483"/>
            <a:ext cx="944660" cy="7897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8077518" y="3422153"/>
            <a:ext cx="2097803" cy="67681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DIGITAL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PROFESIONAL PROFILING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MY LIFE ALBUM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FMS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MY PERSONAL </a:t>
            </a:r>
            <a:r>
              <a:rPr lang="en-US" sz="900" b="1" dirty="0" smtClean="0"/>
              <a:t>DOCUMENT</a:t>
            </a:r>
            <a:endParaRPr lang="en-US" sz="9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8077518" y="4249688"/>
            <a:ext cx="2097803" cy="67681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DATA SISWA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DATA GURU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DATA SEKOLAH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/>
              <a:t>DATA IJAZAH</a:t>
            </a:r>
            <a:endParaRPr lang="id-ID" sz="900" b="1" dirty="0" smtClean="0"/>
          </a:p>
        </p:txBody>
      </p:sp>
      <p:sp>
        <p:nvSpPr>
          <p:cNvPr id="91" name="Rounded Rectangle 90"/>
          <p:cNvSpPr/>
          <p:nvPr/>
        </p:nvSpPr>
        <p:spPr>
          <a:xfrm>
            <a:off x="8061098" y="5171496"/>
            <a:ext cx="2097803" cy="67681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/>
              <a:t>DASHBOARD 5 TINGKAT</a:t>
            </a:r>
            <a:endParaRPr lang="id-ID" sz="1050" b="1" dirty="0" smtClean="0"/>
          </a:p>
        </p:txBody>
      </p:sp>
      <p:sp>
        <p:nvSpPr>
          <p:cNvPr id="92" name="Rounded Rectangle 91"/>
          <p:cNvSpPr/>
          <p:nvPr/>
        </p:nvSpPr>
        <p:spPr>
          <a:xfrm>
            <a:off x="3675110" y="4043880"/>
            <a:ext cx="1509993" cy="4772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E- DIGITALISASI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700510" y="2395262"/>
            <a:ext cx="1509993" cy="4772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MANFAAT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E-LEARNING</a:t>
            </a:r>
            <a:endParaRPr lang="id-ID" b="1" dirty="0">
              <a:solidFill>
                <a:schemeClr val="tx1"/>
              </a:solidFill>
            </a:endParaRPr>
          </a:p>
        </p:txBody>
      </p:sp>
      <p:cxnSp>
        <p:nvCxnSpPr>
          <p:cNvPr id="111" name="Elbow Connector 110"/>
          <p:cNvCxnSpPr>
            <a:stCxn id="190" idx="3"/>
            <a:endCxn id="99" idx="1"/>
          </p:cNvCxnSpPr>
          <p:nvPr/>
        </p:nvCxnSpPr>
        <p:spPr>
          <a:xfrm>
            <a:off x="2296552" y="2131874"/>
            <a:ext cx="1403958" cy="5019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3736746" y="1138967"/>
            <a:ext cx="1509993" cy="4772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E-KEARIFAN</a:t>
            </a:r>
            <a:r>
              <a:rPr lang="en-US" sz="1200" b="1" baseline="0" dirty="0" smtClean="0">
                <a:solidFill>
                  <a:schemeClr val="tx1"/>
                </a:solidFill>
              </a:rPr>
              <a:t> LOKAL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3722510" y="269061"/>
            <a:ext cx="1509993" cy="4772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E-KAMPUNG</a:t>
            </a:r>
            <a:r>
              <a:rPr lang="id-ID" sz="1200" b="1" baseline="0" dirty="0" smtClean="0">
                <a:solidFill>
                  <a:schemeClr val="tx1"/>
                </a:solidFill>
              </a:rPr>
              <a:t> PANCASILA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122" idx="3"/>
            <a:endCxn id="169" idx="1"/>
          </p:cNvCxnSpPr>
          <p:nvPr/>
        </p:nvCxnSpPr>
        <p:spPr>
          <a:xfrm>
            <a:off x="5232503" y="507664"/>
            <a:ext cx="897260" cy="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41" idx="1"/>
          </p:cNvCxnSpPr>
          <p:nvPr/>
        </p:nvCxnSpPr>
        <p:spPr>
          <a:xfrm>
            <a:off x="5246739" y="1377569"/>
            <a:ext cx="883024" cy="1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9" idx="3"/>
            <a:endCxn id="62" idx="1"/>
          </p:cNvCxnSpPr>
          <p:nvPr/>
        </p:nvCxnSpPr>
        <p:spPr>
          <a:xfrm>
            <a:off x="5210503" y="2633865"/>
            <a:ext cx="867424" cy="2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29763" y="247830"/>
            <a:ext cx="3387515" cy="5376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b="1" dirty="0" smtClean="0"/>
              <a:t>MATERI SUBJEK</a:t>
            </a:r>
            <a:r>
              <a:rPr lang="id-ID" sz="1050" b="1" baseline="0" dirty="0" smtClean="0"/>
              <a:t> WAJIB </a:t>
            </a:r>
            <a:endParaRPr lang="en-US" sz="1050" b="1" baseline="0" dirty="0" smtClean="0"/>
          </a:p>
          <a:p>
            <a:pPr algn="ctr"/>
            <a:r>
              <a:rPr lang="id-ID" sz="1050" b="1" baseline="0" dirty="0" smtClean="0"/>
              <a:t>SD</a:t>
            </a:r>
            <a:r>
              <a:rPr lang="en-US" sz="1050" b="1" baseline="0" dirty="0" smtClean="0"/>
              <a:t> – </a:t>
            </a:r>
            <a:r>
              <a:rPr lang="id-ID" sz="1050" b="1" baseline="0" dirty="0" smtClean="0"/>
              <a:t>S3</a:t>
            </a:r>
            <a:endParaRPr lang="id-ID" sz="1050" b="1" dirty="0" smtClean="0"/>
          </a:p>
        </p:txBody>
      </p:sp>
      <p:grpSp>
        <p:nvGrpSpPr>
          <p:cNvPr id="215" name="Group 214"/>
          <p:cNvGrpSpPr/>
          <p:nvPr/>
        </p:nvGrpSpPr>
        <p:grpSpPr>
          <a:xfrm>
            <a:off x="156818" y="1590460"/>
            <a:ext cx="2433070" cy="1057116"/>
            <a:chOff x="156818" y="1742860"/>
            <a:chExt cx="2433070" cy="1057116"/>
          </a:xfrm>
        </p:grpSpPr>
        <p:sp>
          <p:nvSpPr>
            <p:cNvPr id="190" name="Rounded Rectangle 189">
              <a:hlinkClick r:id="" action="ppaction://noaction"/>
            </p:cNvPr>
            <p:cNvSpPr/>
            <p:nvPr/>
          </p:nvSpPr>
          <p:spPr>
            <a:xfrm>
              <a:off x="215900" y="1768572"/>
              <a:ext cx="2080652" cy="103140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d-ID" sz="11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8" y="1742860"/>
              <a:ext cx="936108" cy="994628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979111" y="1926522"/>
              <a:ext cx="16107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b="1" dirty="0" smtClean="0">
                  <a:solidFill>
                    <a:schemeClr val="tx1"/>
                  </a:solidFill>
                </a:rPr>
                <a:t>Digital Alumni &amp; Community Book</a:t>
              </a:r>
            </a:p>
            <a:p>
              <a:r>
                <a:rPr lang="id-ID" sz="1200" b="1" dirty="0" smtClean="0">
                  <a:solidFill>
                    <a:schemeClr val="tx1"/>
                  </a:solidFill>
                </a:rPr>
                <a:t>DAC BOOK</a:t>
              </a:r>
            </a:p>
            <a:p>
              <a:endParaRPr lang="en-US" sz="1200" b="1" dirty="0"/>
            </a:p>
          </p:txBody>
        </p:sp>
      </p:grpSp>
      <p:cxnSp>
        <p:nvCxnSpPr>
          <p:cNvPr id="216" name="Elbow Connector 215"/>
          <p:cNvCxnSpPr>
            <a:stCxn id="82" idx="3"/>
            <a:endCxn id="90" idx="1"/>
          </p:cNvCxnSpPr>
          <p:nvPr/>
        </p:nvCxnSpPr>
        <p:spPr>
          <a:xfrm flipV="1">
            <a:off x="7375525" y="4588093"/>
            <a:ext cx="701993" cy="4841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>
            <a:stCxn id="82" idx="3"/>
            <a:endCxn id="91" idx="1"/>
          </p:cNvCxnSpPr>
          <p:nvPr/>
        </p:nvCxnSpPr>
        <p:spPr>
          <a:xfrm>
            <a:off x="7375525" y="5072250"/>
            <a:ext cx="685573" cy="4376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75" idx="3"/>
            <a:endCxn id="89" idx="1"/>
          </p:cNvCxnSpPr>
          <p:nvPr/>
        </p:nvCxnSpPr>
        <p:spPr>
          <a:xfrm flipV="1">
            <a:off x="7375525" y="3760558"/>
            <a:ext cx="701993" cy="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196438" y="6066022"/>
            <a:ext cx="1245762" cy="4894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DAC GROUP</a:t>
            </a:r>
            <a:endParaRPr lang="id-ID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49" name="Elbow Connector 48"/>
          <p:cNvCxnSpPr>
            <a:stCxn id="92" idx="3"/>
            <a:endCxn id="48" idx="1"/>
          </p:cNvCxnSpPr>
          <p:nvPr/>
        </p:nvCxnSpPr>
        <p:spPr>
          <a:xfrm>
            <a:off x="5185103" y="4282483"/>
            <a:ext cx="1011335" cy="2028284"/>
          </a:xfrm>
          <a:prstGeom prst="bentConnector3">
            <a:avLst>
              <a:gd name="adj1" fmla="val 471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8061097" y="5972361"/>
            <a:ext cx="2097803" cy="67681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/>
              <a:t>GRUP KELAS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/>
              <a:t>GRUP ANGKATAN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/>
              <a:t>GRUP SEKOLAH</a:t>
            </a:r>
          </a:p>
        </p:txBody>
      </p:sp>
      <p:cxnSp>
        <p:nvCxnSpPr>
          <p:cNvPr id="61" name="Straight Arrow Connector 60"/>
          <p:cNvCxnSpPr>
            <a:stCxn id="48" idx="3"/>
            <a:endCxn id="58" idx="1"/>
          </p:cNvCxnSpPr>
          <p:nvPr/>
        </p:nvCxnSpPr>
        <p:spPr>
          <a:xfrm flipV="1">
            <a:off x="7442200" y="6310766"/>
            <a:ext cx="6188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-1731050" y="2840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en-US" b="1" dirty="0" smtClean="0">
                <a:solidFill>
                  <a:srgbClr val="000000"/>
                </a:solidFill>
              </a:rPr>
              <a:t>RP</a:t>
            </a:r>
            <a:r>
              <a:rPr lang="en-US" b="1" dirty="0">
                <a:solidFill>
                  <a:srgbClr val="000000"/>
                </a:solidFill>
              </a:rPr>
              <a:t>. 100.000</a:t>
            </a:r>
          </a:p>
          <a:p>
            <a:pPr algn="ctr" fontAlgn="t"/>
            <a:r>
              <a:rPr lang="en-US" b="1" dirty="0" smtClean="0">
                <a:solidFill>
                  <a:srgbClr val="000000"/>
                </a:solidFill>
              </a:rPr>
              <a:t>SISWA</a:t>
            </a:r>
            <a:r>
              <a:rPr lang="id-ID" b="1" dirty="0">
                <a:solidFill>
                  <a:srgbClr val="000000"/>
                </a:solidFill>
              </a:rPr>
              <a:t>/TAHUN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id-ID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14" y="1350781"/>
            <a:ext cx="1759626" cy="38481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14" y="1347290"/>
            <a:ext cx="1790547" cy="3839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37" y="1347290"/>
            <a:ext cx="1796617" cy="3848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0113" y="5287772"/>
            <a:ext cx="2055078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Profesional</a:t>
            </a:r>
            <a:r>
              <a:rPr lang="en-US" sz="1400" dirty="0" smtClean="0"/>
              <a:t> Profiling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308680" y="5287772"/>
            <a:ext cx="1947456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FMS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8390" y="5287772"/>
            <a:ext cx="183996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My Life Album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2538818" y="8206197"/>
            <a:ext cx="748618" cy="635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346915" y="3022186"/>
            <a:ext cx="1822914" cy="2173298"/>
            <a:chOff x="6159296" y="3097222"/>
            <a:chExt cx="2361508" cy="2794594"/>
          </a:xfrm>
        </p:grpSpPr>
        <p:sp>
          <p:nvSpPr>
            <p:cNvPr id="2" name="Rectangle 1"/>
            <p:cNvSpPr/>
            <p:nvPr/>
          </p:nvSpPr>
          <p:spPr>
            <a:xfrm>
              <a:off x="6207406" y="3097222"/>
              <a:ext cx="758543" cy="91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2776" y="3097222"/>
              <a:ext cx="745158" cy="91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5625" y="3097222"/>
              <a:ext cx="745158" cy="91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03291" y="4032673"/>
              <a:ext cx="762658" cy="91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72186" y="4030292"/>
              <a:ext cx="748618" cy="915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96284" y="4025712"/>
              <a:ext cx="748618" cy="925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0" name="Picture 16" descr="https://i.pinimg.com/originals/ca/93/2d/ca932d2af75b0b14b65a181afaa25f7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970" y="4050518"/>
              <a:ext cx="707230" cy="88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i.pinimg.com/originals/1a/6d/d3/1a6dd365b4b2bd5990a757d0b3a0f87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831" y="4050517"/>
              <a:ext cx="681037" cy="8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i.pinimg.com/originals/46/d6/b0/46d6b08350827b84f74102f1d306c22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827" y="4050517"/>
              <a:ext cx="702092" cy="88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6205672" y="4966678"/>
              <a:ext cx="762658" cy="925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8" name="Picture 24" descr="Cute young boy — Stock Photo,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411" y="3132011"/>
              <a:ext cx="706034" cy="854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002113" y="4975656"/>
              <a:ext cx="742790" cy="916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0" name="Picture 26" descr="Cute boy — Stock Photo, Im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738" y="3118489"/>
              <a:ext cx="681037" cy="87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7775589" y="4971166"/>
              <a:ext cx="745194" cy="9161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2" name="Picture 28" descr="Happy boy — Stock Photo,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827" y="3118489"/>
              <a:ext cx="702092" cy="87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8341519" y="5719763"/>
              <a:ext cx="90487" cy="111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baby happy Cheap Online Shopp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296" y="5066557"/>
              <a:ext cx="762658" cy="78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ransparent background baby transparent&#10;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924" y="5132482"/>
              <a:ext cx="726761" cy="57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aby crying free png&#10;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082" y="5132482"/>
              <a:ext cx="782837" cy="602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559" y="5694303"/>
              <a:ext cx="162406" cy="162406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332443" y="5719763"/>
              <a:ext cx="504353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1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119668" y="5708656"/>
              <a:ext cx="466532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1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880747" y="5708656"/>
              <a:ext cx="500600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1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09754" y="4749510"/>
              <a:ext cx="500463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/>
                <a:t>3</a:t>
              </a:r>
              <a:r>
                <a:rPr lang="en-US" sz="400" b="1" dirty="0" smtClean="0"/>
                <a:t>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137385" y="4749510"/>
              <a:ext cx="466414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/>
                <a:t>3</a:t>
              </a:r>
              <a:r>
                <a:rPr lang="en-US" sz="400" b="1" dirty="0" smtClean="0"/>
                <a:t>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901196" y="4749510"/>
              <a:ext cx="484861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/>
                <a:t>3</a:t>
              </a:r>
              <a:r>
                <a:rPr lang="en-US" sz="400" b="1" dirty="0" smtClean="0"/>
                <a:t>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302511" y="3776053"/>
              <a:ext cx="549563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5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185275" y="3784627"/>
              <a:ext cx="507409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5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908665" y="3790182"/>
              <a:ext cx="472680" cy="1114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b="1" dirty="0" smtClean="0"/>
                <a:t>5 </a:t>
              </a:r>
              <a:r>
                <a:rPr lang="en-US" sz="400" b="1" dirty="0" err="1" smtClean="0"/>
                <a:t>Tahun</a:t>
              </a:r>
              <a:endParaRPr lang="en-US" sz="400" b="1" dirty="0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2457" y="1347290"/>
            <a:ext cx="1815032" cy="3848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624302" y="5287772"/>
            <a:ext cx="2055078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Peace For All</a:t>
            </a:r>
            <a:endParaRPr lang="en-US" sz="1400" dirty="0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2946731" y="455131"/>
            <a:ext cx="5938835" cy="4206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Contoh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Fitur</a:t>
            </a:r>
            <a:r>
              <a:rPr lang="en-US" sz="3200" b="1" dirty="0" smtClean="0"/>
              <a:t> Digital Alumni Book</a:t>
            </a:r>
            <a:endParaRPr lang="en-US" sz="32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25" y="1347290"/>
            <a:ext cx="1814141" cy="385438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17802" y="5287675"/>
            <a:ext cx="2193132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Digital 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2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25238"/>
              </p:ext>
            </p:extLst>
          </p:nvPr>
        </p:nvGraphicFramePr>
        <p:xfrm>
          <a:off x="98737" y="614224"/>
          <a:ext cx="11990231" cy="478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462"/>
                <a:gridCol w="3584383"/>
                <a:gridCol w="4377386"/>
              </a:tblGrid>
              <a:tr h="303175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PERBANDINGAN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d-ID" sz="2000" b="1" u="none" strike="noStrike" dirty="0" smtClean="0">
                          <a:effectLst/>
                          <a:latin typeface="+mn-lt"/>
                        </a:rPr>
                        <a:t>Kompetitor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Deskripsi</a:t>
                      </a:r>
                      <a:endParaRPr lang="id-ID" sz="1600" b="1" dirty="0"/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err="1">
                          <a:effectLst/>
                          <a:latin typeface="+mn-lt"/>
                        </a:rPr>
                        <a:t>Biaya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</a:tr>
              <a:tr h="577116"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E-Learning</a:t>
                      </a:r>
                      <a:endParaRPr lang="id-ID" sz="1800" dirty="0"/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Rp.6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00.000/Tahun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</a:tr>
              <a:tr h="5771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u="none" strike="noStrike" dirty="0" smtClean="0">
                          <a:effectLst/>
                          <a:latin typeface="+mn-lt"/>
                        </a:rPr>
                        <a:t>RC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Coding</a:t>
                      </a:r>
                      <a:endParaRPr lang="id-ID" sz="1800" dirty="0"/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</a:rPr>
                        <a:t>Rp</a:t>
                      </a:r>
                      <a:r>
                        <a:rPr lang="en-US" sz="2000" u="none" strike="noStrike" dirty="0" smtClean="0">
                          <a:effectLst/>
                        </a:rPr>
                        <a:t>. </a:t>
                      </a:r>
                      <a:r>
                        <a:rPr lang="id-ID" sz="2000" u="none" strike="noStrike" dirty="0" smtClean="0">
                          <a:effectLst/>
                        </a:rPr>
                        <a:t>3.800.000/Tahun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</a:tr>
              <a:tr h="5771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Psychology</a:t>
                      </a:r>
                      <a:r>
                        <a:rPr lang="id-ID" sz="1800" baseline="0" dirty="0" smtClean="0"/>
                        <a:t> Test</a:t>
                      </a:r>
                      <a:endParaRPr lang="id-ID" sz="1800" dirty="0"/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Rp.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00.000/Siswa</a:t>
                      </a:r>
                    </a:p>
                  </a:txBody>
                  <a:tcPr marL="7770" marR="7770" marT="7770" marB="0" anchor="ctr"/>
                </a:tc>
              </a:tr>
              <a:tr h="577116">
                <a:tc>
                  <a:txBody>
                    <a:bodyPr/>
                    <a:lstStyle/>
                    <a:p>
                      <a:pPr algn="l" rtl="0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ILMCI</a:t>
                      </a:r>
                      <a:r>
                        <a:rPr lang="id-ID" sz="1800" baseline="0" dirty="0" smtClean="0"/>
                        <a:t> Billionaire, Edu-Games, </a:t>
                      </a:r>
                    </a:p>
                    <a:p>
                      <a:r>
                        <a:rPr lang="id-ID" sz="1800" baseline="0" dirty="0" smtClean="0"/>
                        <a:t>E-Flashcard, E-Tryout, E-Book dll.</a:t>
                      </a:r>
                      <a:endParaRPr lang="id-ID" sz="1800" dirty="0"/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</a:t>
                      </a:r>
                      <a:r>
                        <a:rPr lang="id-ID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2.600.000/Siswa/Tahun</a:t>
                      </a:r>
                      <a:endParaRPr lang="id-ID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</a:tr>
              <a:tr h="577116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Rp. 7.500.000</a:t>
                      </a:r>
                      <a:endParaRPr lang="id-ID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id-ID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/Siswa/Tahun</a:t>
                      </a:r>
                      <a:endParaRPr lang="id-ID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</a:tr>
              <a:tr h="57711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DAC BOOK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FontTx/>
                        <a:buChar char="-"/>
                      </a:pPr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E-Learning</a:t>
                      </a:r>
                    </a:p>
                    <a:p>
                      <a:pPr marL="342900" indent="-342900" algn="l" rtl="0" fontAlgn="t">
                        <a:buFontTx/>
                        <a:buChar char="-"/>
                      </a:pPr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Coding</a:t>
                      </a:r>
                    </a:p>
                    <a:p>
                      <a:pPr marL="342900" indent="-342900" algn="l" rtl="0" fontAlgn="t">
                        <a:buFontTx/>
                        <a:buChar char="-"/>
                      </a:pPr>
                      <a:r>
                        <a:rPr lang="id-ID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  <a:r>
                        <a:rPr lang="id-ID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Test</a:t>
                      </a:r>
                    </a:p>
                    <a:p>
                      <a:pPr marL="342900" indent="-342900" algn="l" rtl="0" fontAlgn="t">
                        <a:buFontTx/>
                        <a:buChar char="-"/>
                      </a:pPr>
                      <a:r>
                        <a:rPr lang="id-ID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Dashboard Digitalisasi Data</a:t>
                      </a:r>
                    </a:p>
                  </a:txBody>
                  <a:tcPr marL="7770" marR="7770" marT="777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id-ID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</a:t>
                      </a: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0.000/Siswa</a:t>
                      </a:r>
                      <a:r>
                        <a:rPr lang="id-ID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/Tahun</a:t>
                      </a:r>
                      <a:endParaRPr lang="en-US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endParaRPr lang="id-ID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70" marR="7770" marT="77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A366754-A2F4-475B-8217-AB06F5F15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2" y="1"/>
            <a:ext cx="972709" cy="1935307"/>
            <a:chOff x="10918971" y="713127"/>
            <a:chExt cx="1273032" cy="253283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322BF2F0-5264-48F8-8780-73D64DE848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xmlns="" id="{7DC5FF32-A8FD-4F1B-B8D3-3D226716C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71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8DD5C85F-C817-4BBE-B3FB-E6630BF46D9E}"/>
              </a:ext>
            </a:extLst>
          </p:cNvPr>
          <p:cNvSpPr txBox="1">
            <a:spLocks/>
          </p:cNvSpPr>
          <p:nvPr/>
        </p:nvSpPr>
        <p:spPr>
          <a:xfrm>
            <a:off x="327349" y="460851"/>
            <a:ext cx="10207413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PEMBIAYAAN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F5726AA-9117-4910-80C4-333E05CEA5D9}"/>
              </a:ext>
            </a:extLst>
          </p:cNvPr>
          <p:cNvSpPr txBox="1"/>
          <p:nvPr/>
        </p:nvSpPr>
        <p:spPr>
          <a:xfrm>
            <a:off x="91562" y="1565156"/>
            <a:ext cx="8882455" cy="303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dirty="0" smtClean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manfaat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,  </a:t>
            </a:r>
            <a:r>
              <a:rPr lang="en-US" sz="2400" dirty="0" err="1" smtClean="0"/>
              <a:t>biaya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sangatlah</a:t>
            </a:r>
            <a:r>
              <a:rPr lang="en-US" sz="2400" dirty="0" smtClean="0"/>
              <a:t> </a:t>
            </a:r>
            <a:r>
              <a:rPr lang="en-US" sz="2400" dirty="0" err="1" smtClean="0"/>
              <a:t>murah</a:t>
            </a:r>
            <a:r>
              <a:rPr lang="en-US" sz="2400" dirty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 :</a:t>
            </a:r>
            <a:endParaRPr lang="en-US" sz="2400" dirty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	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id-ID" sz="2400" b="1" dirty="0" smtClean="0"/>
              <a:t>Rp</a:t>
            </a:r>
            <a:r>
              <a:rPr lang="en-US" sz="2400" b="1" dirty="0" smtClean="0"/>
              <a:t>.</a:t>
            </a:r>
            <a:r>
              <a:rPr lang="id-ID" sz="2400" b="1" dirty="0" smtClean="0"/>
              <a:t> 1</a:t>
            </a:r>
            <a:r>
              <a:rPr lang="en-US" sz="2400" b="1" dirty="0" smtClean="0"/>
              <a:t>0</a:t>
            </a:r>
            <a:r>
              <a:rPr lang="id-ID" sz="2400" b="1" dirty="0" smtClean="0"/>
              <a:t>0.000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siswa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 (+</a:t>
            </a:r>
            <a:r>
              <a:rPr lang="en-US" sz="2400" b="1" dirty="0" err="1" smtClean="0"/>
              <a:t>PPh</a:t>
            </a:r>
            <a:r>
              <a:rPr lang="en-US" sz="2400" b="1" dirty="0" smtClean="0"/>
              <a:t> &amp; PPN)</a:t>
            </a:r>
            <a:r>
              <a:rPr lang="id-ID" sz="2400" dirty="0" smtClean="0"/>
              <a:t> 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 </a:t>
            </a:r>
            <a:endParaRPr lang="en-US" sz="2400" b="1" dirty="0" smtClean="0"/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27" y="1321553"/>
            <a:ext cx="4161787" cy="41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679</Words>
  <Application>Microsoft Office PowerPoint</Application>
  <PresentationFormat>Widescreen</PresentationFormat>
  <Paragraphs>185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Adobe Gothic Std B</vt:lpstr>
      <vt:lpstr>Arial</vt:lpstr>
      <vt:lpstr>Arial Black</vt:lpstr>
      <vt:lpstr>Calibri</vt:lpstr>
      <vt:lpstr>Calibri Light</vt:lpstr>
      <vt:lpstr>Red Hat Display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Manfaat</vt:lpstr>
      <vt:lpstr>PowerPoint Presentation</vt:lpstr>
      <vt:lpstr>PowerPoint Presentation</vt:lpstr>
      <vt:lpstr>Contoh Fitur Digital Alumni Book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Kampung Pancasila Digital</dc:title>
  <dc:creator>ILMCI</dc:creator>
  <cp:lastModifiedBy>android</cp:lastModifiedBy>
  <cp:revision>320</cp:revision>
  <cp:lastPrinted>2022-06-29T06:58:13Z</cp:lastPrinted>
  <dcterms:created xsi:type="dcterms:W3CDTF">2022-02-05T02:43:10Z</dcterms:created>
  <dcterms:modified xsi:type="dcterms:W3CDTF">2023-01-30T09:40:46Z</dcterms:modified>
</cp:coreProperties>
</file>